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315" r:id="rId3"/>
    <p:sldId id="316" r:id="rId4"/>
    <p:sldId id="319" r:id="rId5"/>
    <p:sldId id="317" r:id="rId6"/>
    <p:sldId id="318" r:id="rId7"/>
    <p:sldId id="312" r:id="rId8"/>
    <p:sldId id="300" r:id="rId9"/>
    <p:sldId id="305" r:id="rId10"/>
    <p:sldId id="313" r:id="rId11"/>
    <p:sldId id="314" r:id="rId12"/>
    <p:sldId id="272" r:id="rId13"/>
    <p:sldId id="311" r:id="rId14"/>
    <p:sldId id="308" r:id="rId15"/>
    <p:sldId id="270"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2" autoAdjust="0"/>
    <p:restoredTop sz="94660"/>
  </p:normalViewPr>
  <p:slideViewPr>
    <p:cSldViewPr snapToGrid="0">
      <p:cViewPr varScale="1">
        <p:scale>
          <a:sx n="81" d="100"/>
          <a:sy n="81" d="100"/>
        </p:scale>
        <p:origin x="82" y="51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015C9-D35A-48BD-9509-AE8B453734CD}"/>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66B9BC8-923D-486A-B453-3C4B1ECCA12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EC0751-2D96-46B6-97FE-EF92CAA5C6D3}"/>
              </a:ext>
            </a:extLst>
          </p:cNvPr>
          <p:cNvSpPr>
            <a:spLocks noGrp="1"/>
          </p:cNvSpPr>
          <p:nvPr>
            <p:ph type="dt" sz="half" idx="10"/>
          </p:nvPr>
        </p:nvSpPr>
        <p:spPr/>
        <p:txBody>
          <a:bodyPr/>
          <a:lstStyle/>
          <a:p>
            <a:fld id="{34A5A4A3-8F1F-4808-A594-7027E879364B}" type="datetimeFigureOut">
              <a:rPr lang="en-US" smtClean="0"/>
              <a:t>3/5/2019</a:t>
            </a:fld>
            <a:endParaRPr lang="en-US"/>
          </a:p>
        </p:txBody>
      </p:sp>
      <p:sp>
        <p:nvSpPr>
          <p:cNvPr id="5" name="Footer Placeholder 4">
            <a:extLst>
              <a:ext uri="{FF2B5EF4-FFF2-40B4-BE49-F238E27FC236}">
                <a16:creationId xmlns:a16="http://schemas.microsoft.com/office/drawing/2014/main" id="{587B57AC-222D-4D9A-8D6A-977CF15A406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E20033-DC2C-4555-A7DD-5C5CD01783D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38880101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F1AE4E-9114-4B8B-B80F-9248AE40083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57C056-A2E9-4411-91F0-CB4B1D9CDD0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B598BE5-1201-4119-BE54-5613B1E7E9BD}"/>
              </a:ext>
            </a:extLst>
          </p:cNvPr>
          <p:cNvSpPr>
            <a:spLocks noGrp="1"/>
          </p:cNvSpPr>
          <p:nvPr>
            <p:ph type="dt" sz="half" idx="10"/>
          </p:nvPr>
        </p:nvSpPr>
        <p:spPr/>
        <p:txBody>
          <a:bodyPr/>
          <a:lstStyle/>
          <a:p>
            <a:fld id="{34A5A4A3-8F1F-4808-A594-7027E879364B}" type="datetimeFigureOut">
              <a:rPr lang="en-US" smtClean="0"/>
              <a:t>3/5/2019</a:t>
            </a:fld>
            <a:endParaRPr lang="en-US"/>
          </a:p>
        </p:txBody>
      </p:sp>
      <p:sp>
        <p:nvSpPr>
          <p:cNvPr id="5" name="Footer Placeholder 4">
            <a:extLst>
              <a:ext uri="{FF2B5EF4-FFF2-40B4-BE49-F238E27FC236}">
                <a16:creationId xmlns:a16="http://schemas.microsoft.com/office/drawing/2014/main" id="{40666449-2568-4E88-9C75-8FAE864F65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AECF6E9-A25B-451B-9B97-6C490E64950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1794652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9330D6B-823B-4AA9-AD1E-533425539EDD}"/>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7B9051-A7A6-43EC-BD8A-51760DF1101F}"/>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7B5040-0DBC-416D-A06F-F313236CC9AC}"/>
              </a:ext>
            </a:extLst>
          </p:cNvPr>
          <p:cNvSpPr>
            <a:spLocks noGrp="1"/>
          </p:cNvSpPr>
          <p:nvPr>
            <p:ph type="dt" sz="half" idx="10"/>
          </p:nvPr>
        </p:nvSpPr>
        <p:spPr/>
        <p:txBody>
          <a:bodyPr/>
          <a:lstStyle/>
          <a:p>
            <a:fld id="{34A5A4A3-8F1F-4808-A594-7027E879364B}" type="datetimeFigureOut">
              <a:rPr lang="en-US" smtClean="0"/>
              <a:t>3/5/2019</a:t>
            </a:fld>
            <a:endParaRPr lang="en-US"/>
          </a:p>
        </p:txBody>
      </p:sp>
      <p:sp>
        <p:nvSpPr>
          <p:cNvPr id="5" name="Footer Placeholder 4">
            <a:extLst>
              <a:ext uri="{FF2B5EF4-FFF2-40B4-BE49-F238E27FC236}">
                <a16:creationId xmlns:a16="http://schemas.microsoft.com/office/drawing/2014/main" id="{75254F12-5CDB-4B12-B59C-88CFA7B552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D76845C-136D-47A9-AB3D-968487D68FD0}"/>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049692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7FA9D-BA91-4A84-9C84-C1C6E2D0E31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B8730B-58FC-430B-B751-C1BA1E3750C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BFB6E77-64E4-4547-852D-E568A98CDE19}"/>
              </a:ext>
            </a:extLst>
          </p:cNvPr>
          <p:cNvSpPr>
            <a:spLocks noGrp="1"/>
          </p:cNvSpPr>
          <p:nvPr>
            <p:ph type="dt" sz="half" idx="10"/>
          </p:nvPr>
        </p:nvSpPr>
        <p:spPr/>
        <p:txBody>
          <a:bodyPr/>
          <a:lstStyle/>
          <a:p>
            <a:fld id="{34A5A4A3-8F1F-4808-A594-7027E879364B}" type="datetimeFigureOut">
              <a:rPr lang="en-US" smtClean="0"/>
              <a:t>3/5/2019</a:t>
            </a:fld>
            <a:endParaRPr lang="en-US"/>
          </a:p>
        </p:txBody>
      </p:sp>
      <p:sp>
        <p:nvSpPr>
          <p:cNvPr id="5" name="Footer Placeholder 4">
            <a:extLst>
              <a:ext uri="{FF2B5EF4-FFF2-40B4-BE49-F238E27FC236}">
                <a16:creationId xmlns:a16="http://schemas.microsoft.com/office/drawing/2014/main" id="{5520D060-B076-494B-AFED-AA42AF8E72A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177DAD-E1AB-41FB-B7A8-4539B6AF25BE}"/>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83555861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38F46E-C9F3-491E-8853-FCDA9545C75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E2433B2-ECBB-4DBF-BCF8-DD8BA233EF4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DCCDBB1-6FF5-4374-9A9B-F2E62760F9CA}"/>
              </a:ext>
            </a:extLst>
          </p:cNvPr>
          <p:cNvSpPr>
            <a:spLocks noGrp="1"/>
          </p:cNvSpPr>
          <p:nvPr>
            <p:ph type="dt" sz="half" idx="10"/>
          </p:nvPr>
        </p:nvSpPr>
        <p:spPr/>
        <p:txBody>
          <a:bodyPr/>
          <a:lstStyle/>
          <a:p>
            <a:fld id="{34A5A4A3-8F1F-4808-A594-7027E879364B}" type="datetimeFigureOut">
              <a:rPr lang="en-US" smtClean="0"/>
              <a:t>3/5/2019</a:t>
            </a:fld>
            <a:endParaRPr lang="en-US"/>
          </a:p>
        </p:txBody>
      </p:sp>
      <p:sp>
        <p:nvSpPr>
          <p:cNvPr id="5" name="Footer Placeholder 4">
            <a:extLst>
              <a:ext uri="{FF2B5EF4-FFF2-40B4-BE49-F238E27FC236}">
                <a16:creationId xmlns:a16="http://schemas.microsoft.com/office/drawing/2014/main" id="{0AF38ED0-4D61-44C7-BF13-F77D225CAF6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17E986-4217-4391-9454-5999F172BA33}"/>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7322036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459BA8-870F-4AFD-B32F-3E47A38D4A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B793222-E630-4B1D-8DC4-370BED70A36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03181B4-3BDC-4329-84C2-F088C31E080C}"/>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6A70865-5C2A-4D85-8E13-7EFAD9080F79}"/>
              </a:ext>
            </a:extLst>
          </p:cNvPr>
          <p:cNvSpPr>
            <a:spLocks noGrp="1"/>
          </p:cNvSpPr>
          <p:nvPr>
            <p:ph type="dt" sz="half" idx="10"/>
          </p:nvPr>
        </p:nvSpPr>
        <p:spPr/>
        <p:txBody>
          <a:bodyPr/>
          <a:lstStyle/>
          <a:p>
            <a:fld id="{34A5A4A3-8F1F-4808-A594-7027E879364B}" type="datetimeFigureOut">
              <a:rPr lang="en-US" smtClean="0"/>
              <a:t>3/5/2019</a:t>
            </a:fld>
            <a:endParaRPr lang="en-US"/>
          </a:p>
        </p:txBody>
      </p:sp>
      <p:sp>
        <p:nvSpPr>
          <p:cNvPr id="6" name="Footer Placeholder 5">
            <a:extLst>
              <a:ext uri="{FF2B5EF4-FFF2-40B4-BE49-F238E27FC236}">
                <a16:creationId xmlns:a16="http://schemas.microsoft.com/office/drawing/2014/main" id="{23A0259A-A97C-4518-BE96-58775B1ABC1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30E98A-E076-4B2B-814F-1562F8F9BAD7}"/>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3131453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CC1685-9CA3-497E-A30C-A6F7FC7AF1A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33F3915-7CCC-464D-9F9A-3FAC827D2FD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DC82187-BB10-46B8-A041-A0706F5D08EE}"/>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1C95CA3-9636-4E95-A2F1-595440BFA7A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D42469B1-839F-4542-8E3A-298636DD2B18}"/>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A1D748E-4C2D-4EE1-AAD2-48F076DC4D79}"/>
              </a:ext>
            </a:extLst>
          </p:cNvPr>
          <p:cNvSpPr>
            <a:spLocks noGrp="1"/>
          </p:cNvSpPr>
          <p:nvPr>
            <p:ph type="dt" sz="half" idx="10"/>
          </p:nvPr>
        </p:nvSpPr>
        <p:spPr/>
        <p:txBody>
          <a:bodyPr/>
          <a:lstStyle/>
          <a:p>
            <a:fld id="{34A5A4A3-8F1F-4808-A594-7027E879364B}" type="datetimeFigureOut">
              <a:rPr lang="en-US" smtClean="0"/>
              <a:t>3/5/2019</a:t>
            </a:fld>
            <a:endParaRPr lang="en-US"/>
          </a:p>
        </p:txBody>
      </p:sp>
      <p:sp>
        <p:nvSpPr>
          <p:cNvPr id="8" name="Footer Placeholder 7">
            <a:extLst>
              <a:ext uri="{FF2B5EF4-FFF2-40B4-BE49-F238E27FC236}">
                <a16:creationId xmlns:a16="http://schemas.microsoft.com/office/drawing/2014/main" id="{769040F3-0CED-4EEA-A611-A9EEC286599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5872001-AF59-41E6-BEAC-4AF0A674FF8D}"/>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12493527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77B20-0301-45A6-BCCF-BB677B196B2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A2251A0-31CB-40DC-A544-D58AE6246B75}"/>
              </a:ext>
            </a:extLst>
          </p:cNvPr>
          <p:cNvSpPr>
            <a:spLocks noGrp="1"/>
          </p:cNvSpPr>
          <p:nvPr>
            <p:ph type="dt" sz="half" idx="10"/>
          </p:nvPr>
        </p:nvSpPr>
        <p:spPr/>
        <p:txBody>
          <a:bodyPr/>
          <a:lstStyle/>
          <a:p>
            <a:fld id="{34A5A4A3-8F1F-4808-A594-7027E879364B}" type="datetimeFigureOut">
              <a:rPr lang="en-US" smtClean="0"/>
              <a:t>3/5/2019</a:t>
            </a:fld>
            <a:endParaRPr lang="en-US"/>
          </a:p>
        </p:txBody>
      </p:sp>
      <p:sp>
        <p:nvSpPr>
          <p:cNvPr id="4" name="Footer Placeholder 3">
            <a:extLst>
              <a:ext uri="{FF2B5EF4-FFF2-40B4-BE49-F238E27FC236}">
                <a16:creationId xmlns:a16="http://schemas.microsoft.com/office/drawing/2014/main" id="{CDBF2F53-8AF6-4D8D-9488-89861C40F2D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98EDAC0-8BBA-4FCE-AAB2-80E6D4522D9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42938630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A30151D-A668-48B9-A49C-989CE4937871}"/>
              </a:ext>
            </a:extLst>
          </p:cNvPr>
          <p:cNvSpPr>
            <a:spLocks noGrp="1"/>
          </p:cNvSpPr>
          <p:nvPr>
            <p:ph type="dt" sz="half" idx="10"/>
          </p:nvPr>
        </p:nvSpPr>
        <p:spPr/>
        <p:txBody>
          <a:bodyPr/>
          <a:lstStyle/>
          <a:p>
            <a:fld id="{34A5A4A3-8F1F-4808-A594-7027E879364B}" type="datetimeFigureOut">
              <a:rPr lang="en-US" smtClean="0"/>
              <a:t>3/5/2019</a:t>
            </a:fld>
            <a:endParaRPr lang="en-US"/>
          </a:p>
        </p:txBody>
      </p:sp>
      <p:sp>
        <p:nvSpPr>
          <p:cNvPr id="3" name="Footer Placeholder 2">
            <a:extLst>
              <a:ext uri="{FF2B5EF4-FFF2-40B4-BE49-F238E27FC236}">
                <a16:creationId xmlns:a16="http://schemas.microsoft.com/office/drawing/2014/main" id="{A6DFEFD3-6515-4969-AF2C-51B1545CB4D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AA594E-DF96-4849-90D5-FEFAF31688A4}"/>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056822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07DF0B-A6F3-4741-8B91-F2B4AB9F39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703C935-4DB0-4FE1-B31D-B83EFDB1306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250284-A617-47AC-A25E-F0E3FFCCA6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A808175-17CE-4CA6-9925-FA9D1BEF0DD4}"/>
              </a:ext>
            </a:extLst>
          </p:cNvPr>
          <p:cNvSpPr>
            <a:spLocks noGrp="1"/>
          </p:cNvSpPr>
          <p:nvPr>
            <p:ph type="dt" sz="half" idx="10"/>
          </p:nvPr>
        </p:nvSpPr>
        <p:spPr/>
        <p:txBody>
          <a:bodyPr/>
          <a:lstStyle/>
          <a:p>
            <a:fld id="{34A5A4A3-8F1F-4808-A594-7027E879364B}" type="datetimeFigureOut">
              <a:rPr lang="en-US" smtClean="0"/>
              <a:t>3/5/2019</a:t>
            </a:fld>
            <a:endParaRPr lang="en-US"/>
          </a:p>
        </p:txBody>
      </p:sp>
      <p:sp>
        <p:nvSpPr>
          <p:cNvPr id="6" name="Footer Placeholder 5">
            <a:extLst>
              <a:ext uri="{FF2B5EF4-FFF2-40B4-BE49-F238E27FC236}">
                <a16:creationId xmlns:a16="http://schemas.microsoft.com/office/drawing/2014/main" id="{D445D323-91F6-430C-8CE7-6E430734D7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DA684E-E8FE-46CE-BA3C-0043C7F2DE31}"/>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9130701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AA464-30D7-49E6-BB05-F3596C3BA03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859E5C2-D307-46C3-BBC8-FD3500F3813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37B6C6A-6866-4861-BEA5-4D1CDE17C7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04346A5-9E6F-4A5E-932F-3B40FBD4EECE}"/>
              </a:ext>
            </a:extLst>
          </p:cNvPr>
          <p:cNvSpPr>
            <a:spLocks noGrp="1"/>
          </p:cNvSpPr>
          <p:nvPr>
            <p:ph type="dt" sz="half" idx="10"/>
          </p:nvPr>
        </p:nvSpPr>
        <p:spPr/>
        <p:txBody>
          <a:bodyPr/>
          <a:lstStyle/>
          <a:p>
            <a:fld id="{34A5A4A3-8F1F-4808-A594-7027E879364B}" type="datetimeFigureOut">
              <a:rPr lang="en-US" smtClean="0"/>
              <a:t>3/5/2019</a:t>
            </a:fld>
            <a:endParaRPr lang="en-US"/>
          </a:p>
        </p:txBody>
      </p:sp>
      <p:sp>
        <p:nvSpPr>
          <p:cNvPr id="6" name="Footer Placeholder 5">
            <a:extLst>
              <a:ext uri="{FF2B5EF4-FFF2-40B4-BE49-F238E27FC236}">
                <a16:creationId xmlns:a16="http://schemas.microsoft.com/office/drawing/2014/main" id="{43438126-F3BC-470D-84E5-00FA4BCDCF5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DC56E7-0438-4EE8-830B-9FE908DBB499}"/>
              </a:ext>
            </a:extLst>
          </p:cNvPr>
          <p:cNvSpPr>
            <a:spLocks noGrp="1"/>
          </p:cNvSpPr>
          <p:nvPr>
            <p:ph type="sldNum" sz="quarter" idx="12"/>
          </p:nvPr>
        </p:nvSpPr>
        <p:spPr/>
        <p:txBody>
          <a:bodyPr/>
          <a:lstStyle/>
          <a:p>
            <a:fld id="{D1FCE780-CEEE-407E-9C44-B21C909E6404}" type="slidenum">
              <a:rPr lang="en-US" smtClean="0"/>
              <a:t>‹#›</a:t>
            </a:fld>
            <a:endParaRPr lang="en-US"/>
          </a:p>
        </p:txBody>
      </p:sp>
    </p:spTree>
    <p:extLst>
      <p:ext uri="{BB962C8B-B14F-4D97-AF65-F5344CB8AC3E}">
        <p14:creationId xmlns:p14="http://schemas.microsoft.com/office/powerpoint/2010/main" val="2441872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322089-F336-4AFB-9FE1-2D5EDA0278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5DE9786-9917-4F9D-9D6F-A7E434A488C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57904A-AA94-4678-82C7-691B1A72420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4A5A4A3-8F1F-4808-A594-7027E879364B}" type="datetimeFigureOut">
              <a:rPr lang="en-US" smtClean="0"/>
              <a:t>3/5/2019</a:t>
            </a:fld>
            <a:endParaRPr lang="en-US"/>
          </a:p>
        </p:txBody>
      </p:sp>
      <p:sp>
        <p:nvSpPr>
          <p:cNvPr id="5" name="Footer Placeholder 4">
            <a:extLst>
              <a:ext uri="{FF2B5EF4-FFF2-40B4-BE49-F238E27FC236}">
                <a16:creationId xmlns:a16="http://schemas.microsoft.com/office/drawing/2014/main" id="{2B9ED109-197D-4283-880A-29A31F64B0C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32772F0-4E0C-4737-B901-54B39473935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FCE780-CEEE-407E-9C44-B21C909E6404}" type="slidenum">
              <a:rPr lang="en-US" smtClean="0"/>
              <a:t>‹#›</a:t>
            </a:fld>
            <a:endParaRPr lang="en-US"/>
          </a:p>
        </p:txBody>
      </p:sp>
    </p:spTree>
    <p:extLst>
      <p:ext uri="{BB962C8B-B14F-4D97-AF65-F5344CB8AC3E}">
        <p14:creationId xmlns:p14="http://schemas.microsoft.com/office/powerpoint/2010/main" val="33866856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89C61C-B041-4FDD-9B9D-5F2023969E91}"/>
              </a:ext>
            </a:extLst>
          </p:cNvPr>
          <p:cNvSpPr>
            <a:spLocks noGrp="1"/>
          </p:cNvSpPr>
          <p:nvPr>
            <p:ph type="ctrTitle"/>
          </p:nvPr>
        </p:nvSpPr>
        <p:spPr/>
        <p:txBody>
          <a:bodyPr/>
          <a:lstStyle/>
          <a:p>
            <a:r>
              <a:rPr lang="en-US" dirty="0"/>
              <a:t>Planet imagery and land cover</a:t>
            </a:r>
          </a:p>
        </p:txBody>
      </p:sp>
      <p:sp>
        <p:nvSpPr>
          <p:cNvPr id="3" name="Subtitle 2">
            <a:extLst>
              <a:ext uri="{FF2B5EF4-FFF2-40B4-BE49-F238E27FC236}">
                <a16:creationId xmlns:a16="http://schemas.microsoft.com/office/drawing/2014/main" id="{B8C7BDD4-5C61-4AAF-AA97-1BE10F9072F1}"/>
              </a:ext>
            </a:extLst>
          </p:cNvPr>
          <p:cNvSpPr>
            <a:spLocks noGrp="1"/>
          </p:cNvSpPr>
          <p:nvPr>
            <p:ph type="subTitle" idx="1"/>
          </p:nvPr>
        </p:nvSpPr>
        <p:spPr/>
        <p:txBody>
          <a:bodyPr/>
          <a:lstStyle/>
          <a:p>
            <a:r>
              <a:rPr lang="en-US" dirty="0"/>
              <a:t>March 1 2019</a:t>
            </a:r>
          </a:p>
        </p:txBody>
      </p:sp>
    </p:spTree>
    <p:extLst>
      <p:ext uri="{BB962C8B-B14F-4D97-AF65-F5344CB8AC3E}">
        <p14:creationId xmlns:p14="http://schemas.microsoft.com/office/powerpoint/2010/main" val="39781092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701F049-94CF-4490-B127-CF6919DCF8EA}"/>
              </a:ext>
            </a:extLst>
          </p:cNvPr>
          <p:cNvSpPr/>
          <p:nvPr/>
        </p:nvSpPr>
        <p:spPr>
          <a:xfrm>
            <a:off x="0" y="0"/>
            <a:ext cx="12192000" cy="4185761"/>
          </a:xfrm>
          <a:prstGeom prst="rect">
            <a:avLst/>
          </a:prstGeom>
        </p:spPr>
        <p:txBody>
          <a:bodyPr wrap="square">
            <a:spAutoFit/>
          </a:bodyPr>
          <a:lstStyle/>
          <a:p>
            <a:r>
              <a:rPr lang="en-US" sz="1400" dirty="0"/>
              <a:t>Notes</a:t>
            </a:r>
          </a:p>
          <a:p>
            <a:endParaRPr lang="en-US" sz="1400" dirty="0"/>
          </a:p>
          <a:p>
            <a:pPr marL="285750" indent="-285750">
              <a:buFontTx/>
              <a:buChar char="-"/>
            </a:pPr>
            <a:r>
              <a:rPr lang="en-US" sz="1400" dirty="0"/>
              <a:t>This week, worked on poly1 crop timing info. Take pictures of the data from each field and enter them all at the same time; can’t guarantee the code will be running for the many hours it takes to create a timing validation dataset</a:t>
            </a:r>
          </a:p>
          <a:p>
            <a:pPr marL="285750" indent="-285750">
              <a:buFontTx/>
              <a:buChar char="-"/>
            </a:pPr>
            <a:r>
              <a:rPr lang="en-US" sz="1400" dirty="0"/>
              <a:t>In some images, there’s a green sheen over the entire image so need to compare the field to the natural vegetation to see whether the field is actually green</a:t>
            </a:r>
          </a:p>
          <a:p>
            <a:pPr marL="285750" indent="-285750">
              <a:buFontTx/>
              <a:buChar char="-"/>
            </a:pPr>
            <a:r>
              <a:rPr lang="en-US" sz="1400" dirty="0"/>
              <a:t>The use of images from different satellites, and the presence of clouds (and therefore a change in visualization params) makes it hard to have temporally consistent images – i.e. sometimes a field will look like it’s mature one day but totally green next week, which means the ‘mature’ day was probably green and was just sensed with another satellite. </a:t>
            </a:r>
          </a:p>
          <a:p>
            <a:pPr marL="285750" indent="-285750">
              <a:buFontTx/>
              <a:buChar char="-"/>
            </a:pPr>
            <a:r>
              <a:rPr lang="en-US" sz="1400" dirty="0"/>
              <a:t>Try to download from the same satellite, and low presence of clouds. 4bandPSanalytic looks the best; there seems to also be more PS than RE images. </a:t>
            </a:r>
            <a:r>
              <a:rPr lang="en-US" sz="1400" dirty="0" err="1"/>
              <a:t>Reortho</a:t>
            </a:r>
            <a:r>
              <a:rPr lang="en-US" sz="1400" dirty="0"/>
              <a:t> and </a:t>
            </a:r>
            <a:r>
              <a:rPr lang="en-US" sz="1400" dirty="0" err="1"/>
              <a:t>Psortho</a:t>
            </a:r>
            <a:r>
              <a:rPr lang="en-US" sz="1400" dirty="0"/>
              <a:t> both have had some images that look ‘greenwashed’. In the future, before stepping through images to get timing, pay attention to what the images look like (compared to natural vegetation, known bare/harvested regions, </a:t>
            </a:r>
            <a:r>
              <a:rPr lang="en-US" sz="1400" dirty="0" err="1"/>
              <a:t>etc</a:t>
            </a:r>
            <a:r>
              <a:rPr lang="en-US" sz="1400" dirty="0"/>
              <a:t>)</a:t>
            </a:r>
          </a:p>
          <a:p>
            <a:pPr marL="285750" indent="-285750">
              <a:buFontTx/>
              <a:buChar char="-"/>
            </a:pPr>
            <a:r>
              <a:rPr lang="en-US" sz="1400" dirty="0"/>
              <a:t>Don’t download images within 5 days of each other because won’t be able to step through them (I have 5 days as the step interval)</a:t>
            </a:r>
          </a:p>
          <a:p>
            <a:pPr marL="285750" indent="-285750">
              <a:buFontTx/>
              <a:buChar char="-"/>
            </a:pPr>
            <a:r>
              <a:rPr lang="en-US" sz="1400" dirty="0" err="1"/>
              <a:t>Reorthoanalytic</a:t>
            </a:r>
            <a:r>
              <a:rPr lang="en-US" sz="1400" dirty="0"/>
              <a:t> and </a:t>
            </a:r>
            <a:r>
              <a:rPr lang="en-US" sz="1400" dirty="0" err="1"/>
              <a:t>PSorthoAnalytic</a:t>
            </a:r>
            <a:r>
              <a:rPr lang="en-US" sz="1400" dirty="0"/>
              <a:t> both have greenwash effect sometimes. Pay attention to how the image looks in Planet website.</a:t>
            </a:r>
          </a:p>
          <a:p>
            <a:pPr marL="285750" indent="-285750">
              <a:buFontTx/>
              <a:buChar char="-"/>
            </a:pPr>
            <a:r>
              <a:rPr lang="en-US" sz="1400" dirty="0"/>
              <a:t>Note that sometimes dark green vegetation can look black/brown; look at natural vegetation to see whether a very dark field might actually be a very green field</a:t>
            </a:r>
          </a:p>
          <a:p>
            <a:pPr marL="285750" indent="-285750">
              <a:buFontTx/>
              <a:buChar char="-"/>
            </a:pPr>
            <a:r>
              <a:rPr lang="en-US" sz="1400" dirty="0"/>
              <a:t>Sometimes a stripe-y lightly green field won’t pick up on some satellites and it’ll look bare</a:t>
            </a:r>
          </a:p>
          <a:p>
            <a:pPr marL="285750" indent="-285750">
              <a:buFontTx/>
              <a:buChar char="-"/>
            </a:pPr>
            <a:r>
              <a:rPr lang="en-US" sz="1400" dirty="0"/>
              <a:t>Don’t download images with significant cloud cover because it will mess up the visualization parameters, making the rest of the image look too dark to see anything.</a:t>
            </a:r>
          </a:p>
          <a:p>
            <a:pPr marL="285750" indent="-285750">
              <a:buFontTx/>
              <a:buChar char="-"/>
            </a:pPr>
            <a:r>
              <a:rPr lang="en-US" sz="1400" dirty="0"/>
              <a:t>Download an entire year from Aug 1 to July 31, because there might be many cycles of crops at unusual times. Look at all times of greening in an image to make sure get all the important images.</a:t>
            </a:r>
          </a:p>
        </p:txBody>
      </p:sp>
      <p:sp>
        <p:nvSpPr>
          <p:cNvPr id="3" name="Rectangle 2">
            <a:extLst>
              <a:ext uri="{FF2B5EF4-FFF2-40B4-BE49-F238E27FC236}">
                <a16:creationId xmlns:a16="http://schemas.microsoft.com/office/drawing/2014/main" id="{983193D5-C2FC-4AF5-88E1-82864E59C1E0}"/>
              </a:ext>
            </a:extLst>
          </p:cNvPr>
          <p:cNvSpPr/>
          <p:nvPr/>
        </p:nvSpPr>
        <p:spPr>
          <a:xfrm>
            <a:off x="8199658" y="6550223"/>
            <a:ext cx="3992342" cy="307777"/>
          </a:xfrm>
          <a:prstGeom prst="rect">
            <a:avLst/>
          </a:prstGeom>
        </p:spPr>
        <p:txBody>
          <a:bodyPr wrap="square">
            <a:spAutoFit/>
          </a:bodyPr>
          <a:lstStyle/>
          <a:p>
            <a:r>
              <a:rPr lang="en-US" sz="1400" dirty="0"/>
              <a:t>GEE file: </a:t>
            </a:r>
            <a:r>
              <a:rPr lang="en-US" sz="1400" dirty="0" err="1"/>
              <a:t>LandCover</a:t>
            </a:r>
            <a:r>
              <a:rPr lang="en-US" sz="1400" dirty="0"/>
              <a:t>/Planet Create Validation Data v2</a:t>
            </a:r>
          </a:p>
        </p:txBody>
      </p:sp>
      <p:grpSp>
        <p:nvGrpSpPr>
          <p:cNvPr id="9" name="Group 8"/>
          <p:cNvGrpSpPr/>
          <p:nvPr/>
        </p:nvGrpSpPr>
        <p:grpSpPr>
          <a:xfrm>
            <a:off x="1004589" y="4551446"/>
            <a:ext cx="4529578" cy="2747480"/>
            <a:chOff x="13230" y="4898301"/>
            <a:chExt cx="4529578" cy="2747480"/>
          </a:xfrm>
        </p:grpSpPr>
        <p:pic>
          <p:nvPicPr>
            <p:cNvPr id="4" name="Picture 3">
              <a:extLst>
                <a:ext uri="{FF2B5EF4-FFF2-40B4-BE49-F238E27FC236}">
                  <a16:creationId xmlns:a16="http://schemas.microsoft.com/office/drawing/2014/main" id="{A788477A-2D15-409A-8E56-2E0E4FA3A26C}"/>
                </a:ext>
              </a:extLst>
            </p:cNvPr>
            <p:cNvPicPr>
              <a:picLocks noChangeAspect="1"/>
            </p:cNvPicPr>
            <p:nvPr/>
          </p:nvPicPr>
          <p:blipFill rotWithShape="1">
            <a:blip r:embed="rId2"/>
            <a:srcRect l="22809" t="43118" r="25541" b="4487"/>
            <a:stretch/>
          </p:blipFill>
          <p:spPr>
            <a:xfrm>
              <a:off x="13230" y="4898301"/>
              <a:ext cx="4329836" cy="2470700"/>
            </a:xfrm>
            <a:prstGeom prst="rect">
              <a:avLst/>
            </a:prstGeom>
          </p:spPr>
        </p:pic>
        <p:sp>
          <p:nvSpPr>
            <p:cNvPr id="5" name="Rectangle 4">
              <a:extLst>
                <a:ext uri="{FF2B5EF4-FFF2-40B4-BE49-F238E27FC236}">
                  <a16:creationId xmlns:a16="http://schemas.microsoft.com/office/drawing/2014/main" id="{58C773E6-E442-45FD-923C-2CEBA3C544C9}"/>
                </a:ext>
              </a:extLst>
            </p:cNvPr>
            <p:cNvSpPr/>
            <p:nvPr/>
          </p:nvSpPr>
          <p:spPr>
            <a:xfrm>
              <a:off x="550466" y="7338004"/>
              <a:ext cx="3992342" cy="307777"/>
            </a:xfrm>
            <a:prstGeom prst="rect">
              <a:avLst/>
            </a:prstGeom>
          </p:spPr>
          <p:txBody>
            <a:bodyPr wrap="square">
              <a:spAutoFit/>
            </a:bodyPr>
            <a:lstStyle/>
            <a:p>
              <a:r>
                <a:rPr lang="en-US" sz="1400" dirty="0"/>
                <a:t>PS Ortho Analytic greenwashed example</a:t>
              </a:r>
            </a:p>
          </p:txBody>
        </p:sp>
      </p:grpSp>
      <p:grpSp>
        <p:nvGrpSpPr>
          <p:cNvPr id="8" name="Group 7"/>
          <p:cNvGrpSpPr/>
          <p:nvPr/>
        </p:nvGrpSpPr>
        <p:grpSpPr>
          <a:xfrm>
            <a:off x="6420071" y="4238016"/>
            <a:ext cx="4475105" cy="3022428"/>
            <a:chOff x="7377906" y="5465054"/>
            <a:chExt cx="4475105" cy="3022428"/>
          </a:xfrm>
        </p:grpSpPr>
        <p:pic>
          <p:nvPicPr>
            <p:cNvPr id="6" name="Picture 5"/>
            <p:cNvPicPr>
              <a:picLocks noChangeAspect="1"/>
            </p:cNvPicPr>
            <p:nvPr/>
          </p:nvPicPr>
          <p:blipFill>
            <a:blip r:embed="rId3"/>
            <a:stretch>
              <a:fillRect/>
            </a:stretch>
          </p:blipFill>
          <p:spPr>
            <a:xfrm>
              <a:off x="7699166" y="5465054"/>
              <a:ext cx="3735649" cy="2498915"/>
            </a:xfrm>
            <a:prstGeom prst="rect">
              <a:avLst/>
            </a:prstGeom>
          </p:spPr>
        </p:pic>
        <p:sp>
          <p:nvSpPr>
            <p:cNvPr id="7" name="TextBox 6"/>
            <p:cNvSpPr txBox="1"/>
            <p:nvPr/>
          </p:nvSpPr>
          <p:spPr>
            <a:xfrm>
              <a:off x="7377906" y="7964262"/>
              <a:ext cx="4475105" cy="523220"/>
            </a:xfrm>
            <a:prstGeom prst="rect">
              <a:avLst/>
            </a:prstGeom>
            <a:noFill/>
          </p:spPr>
          <p:txBody>
            <a:bodyPr wrap="square" rtlCol="0">
              <a:spAutoFit/>
            </a:bodyPr>
            <a:lstStyle/>
            <a:p>
              <a:r>
                <a:rPr lang="en-US" sz="1400" dirty="0"/>
                <a:t>Lots of clouds -&gt; visualizing based on 90</a:t>
              </a:r>
              <a:r>
                <a:rPr lang="en-US" sz="1400" baseline="30000" dirty="0"/>
                <a:t>th</a:t>
              </a:r>
              <a:r>
                <a:rPr lang="en-US" sz="1400" dirty="0"/>
                <a:t> percentile will make image look weird. This is 4bandPSAnalytic</a:t>
              </a:r>
            </a:p>
          </p:txBody>
        </p:sp>
      </p:grpSp>
    </p:spTree>
    <p:extLst>
      <p:ext uri="{BB962C8B-B14F-4D97-AF65-F5344CB8AC3E}">
        <p14:creationId xmlns:p14="http://schemas.microsoft.com/office/powerpoint/2010/main" val="15095811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E72107B-55D3-479A-9FFE-797CF6A9E95B}"/>
              </a:ext>
            </a:extLst>
          </p:cNvPr>
          <p:cNvSpPr txBox="1"/>
          <p:nvPr/>
        </p:nvSpPr>
        <p:spPr>
          <a:xfrm>
            <a:off x="1005525" y="5653141"/>
            <a:ext cx="10180949" cy="738664"/>
          </a:xfrm>
          <a:prstGeom prst="rect">
            <a:avLst/>
          </a:prstGeom>
          <a:noFill/>
        </p:spPr>
        <p:txBody>
          <a:bodyPr wrap="square" rtlCol="0">
            <a:spAutoFit/>
          </a:bodyPr>
          <a:lstStyle/>
          <a:p>
            <a:r>
              <a:rPr lang="en-US" sz="1400" dirty="0"/>
              <a:t>Careful – two images of the same field look different, have different levels of green in them! Takeaway is that it may be helpful to have a set satellite and a set vis params to make sure everything is consistent? Also, clouds in the right image might be getting in the way of accuracy in the color appearance. A simpler way is to be wary of things that look at little bit green, since it might actually be bare.</a:t>
            </a:r>
          </a:p>
        </p:txBody>
      </p:sp>
      <p:pic>
        <p:nvPicPr>
          <p:cNvPr id="3" name="Picture 2">
            <a:extLst>
              <a:ext uri="{FF2B5EF4-FFF2-40B4-BE49-F238E27FC236}">
                <a16:creationId xmlns:a16="http://schemas.microsoft.com/office/drawing/2014/main" id="{29DC8F9E-37BC-4BA4-97A1-07B480A236C8}"/>
              </a:ext>
            </a:extLst>
          </p:cNvPr>
          <p:cNvPicPr>
            <a:picLocks noChangeAspect="1"/>
          </p:cNvPicPr>
          <p:nvPr/>
        </p:nvPicPr>
        <p:blipFill rotWithShape="1">
          <a:blip r:embed="rId2"/>
          <a:srcRect l="22994" t="45088" r="47964" b="4304"/>
          <a:stretch/>
        </p:blipFill>
        <p:spPr>
          <a:xfrm>
            <a:off x="3010748" y="122672"/>
            <a:ext cx="5435668" cy="5327999"/>
          </a:xfrm>
          <a:prstGeom prst="rect">
            <a:avLst/>
          </a:prstGeom>
        </p:spPr>
      </p:pic>
    </p:spTree>
    <p:extLst>
      <p:ext uri="{BB962C8B-B14F-4D97-AF65-F5344CB8AC3E}">
        <p14:creationId xmlns:p14="http://schemas.microsoft.com/office/powerpoint/2010/main" val="237993558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B31ADD0-EFA3-4A54-9649-1A631BE486A3}"/>
              </a:ext>
            </a:extLst>
          </p:cNvPr>
          <p:cNvSpPr txBox="1"/>
          <p:nvPr/>
        </p:nvSpPr>
        <p:spPr>
          <a:xfrm>
            <a:off x="191588" y="130629"/>
            <a:ext cx="11808823" cy="3693319"/>
          </a:xfrm>
          <a:prstGeom prst="rect">
            <a:avLst/>
          </a:prstGeom>
          <a:noFill/>
        </p:spPr>
        <p:txBody>
          <a:bodyPr wrap="square" rtlCol="0">
            <a:spAutoFit/>
          </a:bodyPr>
          <a:lstStyle/>
          <a:p>
            <a:r>
              <a:rPr lang="en-US" b="1" dirty="0"/>
              <a:t>General problems with land cover classification:</a:t>
            </a:r>
          </a:p>
          <a:p>
            <a:pPr marL="285750" indent="-285750">
              <a:buFontTx/>
              <a:buChar char="-"/>
            </a:pPr>
            <a:endParaRPr lang="en-US" dirty="0"/>
          </a:p>
          <a:p>
            <a:r>
              <a:rPr lang="en-US" dirty="0"/>
              <a:t>1. Training data are few (especially outside of MT) and perhaps erroneous</a:t>
            </a:r>
          </a:p>
          <a:p>
            <a:pPr marL="742950" lvl="1" indent="-285750">
              <a:buFontTx/>
              <a:buChar char="-"/>
            </a:pPr>
            <a:r>
              <a:rPr lang="en-US" dirty="0"/>
              <a:t>New MT training data from Avery</a:t>
            </a:r>
          </a:p>
          <a:p>
            <a:pPr marL="742950" lvl="1" indent="-285750">
              <a:buFontTx/>
              <a:buChar char="-"/>
            </a:pPr>
            <a:r>
              <a:rPr lang="en-US" dirty="0"/>
              <a:t>Pool existing training data across years</a:t>
            </a:r>
          </a:p>
          <a:p>
            <a:pPr marL="742950" lvl="1" indent="-285750">
              <a:buFontTx/>
              <a:buChar char="-"/>
            </a:pPr>
            <a:r>
              <a:rPr lang="en-US" dirty="0"/>
              <a:t>Create new training data from:</a:t>
            </a:r>
          </a:p>
          <a:p>
            <a:pPr marL="1200150" lvl="2" indent="-285750">
              <a:buFontTx/>
              <a:buChar char="-"/>
            </a:pPr>
            <a:r>
              <a:rPr lang="en-US" dirty="0"/>
              <a:t>Planet images</a:t>
            </a:r>
          </a:p>
          <a:p>
            <a:pPr marL="1200150" lvl="2" indent="-285750">
              <a:buFontTx/>
              <a:buChar char="-"/>
            </a:pPr>
            <a:r>
              <a:rPr lang="en-US" dirty="0"/>
              <a:t>Google Earth Pro (visual inspection for soy vs </a:t>
            </a:r>
            <a:r>
              <a:rPr lang="en-US" dirty="0" err="1"/>
              <a:t>nonsoy</a:t>
            </a:r>
            <a:r>
              <a:rPr lang="en-US" dirty="0"/>
              <a:t>)</a:t>
            </a:r>
          </a:p>
          <a:p>
            <a:pPr marL="285750" indent="-285750">
              <a:buFontTx/>
              <a:buChar char="-"/>
            </a:pPr>
            <a:endParaRPr lang="en-US" dirty="0"/>
          </a:p>
          <a:p>
            <a:r>
              <a:rPr lang="en-US" dirty="0"/>
              <a:t>2. Don’t know what characteristics can best separate classes</a:t>
            </a:r>
          </a:p>
          <a:p>
            <a:pPr marL="742950" lvl="1" indent="-285750">
              <a:buFontTx/>
              <a:buChar char="-"/>
            </a:pPr>
            <a:r>
              <a:rPr lang="en-US" dirty="0"/>
              <a:t>Spectrally: Band by band scatterplots to get vegetation index</a:t>
            </a:r>
          </a:p>
          <a:p>
            <a:pPr marL="742950" lvl="1" indent="-285750">
              <a:buFontTx/>
              <a:buChar char="-"/>
            </a:pPr>
            <a:r>
              <a:rPr lang="en-US" dirty="0" err="1"/>
              <a:t>Phenologically</a:t>
            </a:r>
            <a:r>
              <a:rPr lang="en-US" dirty="0"/>
              <a:t>: Temporal principal components</a:t>
            </a:r>
          </a:p>
          <a:p>
            <a:pPr marL="742950" lvl="1" indent="-285750">
              <a:buFontTx/>
              <a:buChar char="-"/>
            </a:pPr>
            <a:r>
              <a:rPr lang="en-US" dirty="0"/>
              <a:t>Trial and error: Test different input data</a:t>
            </a:r>
          </a:p>
        </p:txBody>
      </p:sp>
    </p:spTree>
    <p:extLst>
      <p:ext uri="{BB962C8B-B14F-4D97-AF65-F5344CB8AC3E}">
        <p14:creationId xmlns:p14="http://schemas.microsoft.com/office/powerpoint/2010/main" val="27179385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71DEB38-E2F6-40CF-A322-5D5E66B53AE7}"/>
              </a:ext>
            </a:extLst>
          </p:cNvPr>
          <p:cNvSpPr/>
          <p:nvPr/>
        </p:nvSpPr>
        <p:spPr>
          <a:xfrm>
            <a:off x="104502" y="52322"/>
            <a:ext cx="11982995" cy="2862322"/>
          </a:xfrm>
          <a:prstGeom prst="rect">
            <a:avLst/>
          </a:prstGeom>
          <a:ln>
            <a:solidFill>
              <a:schemeClr val="tx1"/>
            </a:solidFill>
          </a:ln>
        </p:spPr>
        <p:txBody>
          <a:bodyPr wrap="square">
            <a:spAutoFit/>
          </a:bodyPr>
          <a:lstStyle/>
          <a:p>
            <a:r>
              <a:rPr lang="en-US" sz="1200" b="1" dirty="0"/>
              <a:t>Issue 1: soy vs </a:t>
            </a:r>
            <a:r>
              <a:rPr lang="en-US" sz="1200" b="1" dirty="0" err="1"/>
              <a:t>nonsoy</a:t>
            </a:r>
            <a:r>
              <a:rPr lang="en-US" sz="1200" b="1" dirty="0"/>
              <a:t> classification is inaccurate</a:t>
            </a:r>
          </a:p>
          <a:p>
            <a:pPr marL="285750" indent="-285750">
              <a:buFontTx/>
              <a:buChar char="-"/>
            </a:pPr>
            <a:r>
              <a:rPr lang="en-US" sz="1200" dirty="0">
                <a:solidFill>
                  <a:schemeClr val="accent1"/>
                </a:solidFill>
              </a:rPr>
              <a:t>Not enough training data for soy vs non soy in original dataset</a:t>
            </a:r>
          </a:p>
          <a:p>
            <a:pPr marL="285750" indent="-285750">
              <a:buFontTx/>
              <a:buChar char="-"/>
            </a:pPr>
            <a:r>
              <a:rPr lang="en-US" sz="1200" dirty="0">
                <a:solidFill>
                  <a:schemeClr val="accent6"/>
                </a:solidFill>
              </a:rPr>
              <a:t>There’s a lot of timing variation within soy, perhaps more than for soy vs </a:t>
            </a:r>
            <a:r>
              <a:rPr lang="en-US" sz="1200" dirty="0" err="1">
                <a:solidFill>
                  <a:schemeClr val="accent6"/>
                </a:solidFill>
              </a:rPr>
              <a:t>nonsoy</a:t>
            </a:r>
            <a:endParaRPr lang="en-US" sz="1200" dirty="0">
              <a:solidFill>
                <a:schemeClr val="accent6"/>
              </a:solidFill>
            </a:endParaRPr>
          </a:p>
          <a:p>
            <a:pPr marL="285750" indent="-285750">
              <a:buFontTx/>
              <a:buChar char="-"/>
            </a:pPr>
            <a:endParaRPr lang="en-US" sz="1200" b="1" dirty="0"/>
          </a:p>
          <a:p>
            <a:r>
              <a:rPr lang="en-US" sz="1200" b="1" dirty="0"/>
              <a:t>Solution:</a:t>
            </a:r>
          </a:p>
          <a:p>
            <a:pPr marL="342900" indent="-342900">
              <a:buAutoNum type="arabicPeriod"/>
            </a:pPr>
            <a:r>
              <a:rPr lang="en-US" sz="1200" dirty="0">
                <a:solidFill>
                  <a:schemeClr val="accent1"/>
                </a:solidFill>
              </a:rPr>
              <a:t>Use new training dataset based in MT (GEE asset ‘MT_ground_reference_data_PLOS_2017’, 675 points from 2003 to 2015) </a:t>
            </a:r>
          </a:p>
          <a:p>
            <a:pPr marL="342900" indent="-342900">
              <a:buAutoNum type="arabicPeriod"/>
            </a:pPr>
            <a:r>
              <a:rPr lang="en-US" sz="1200" dirty="0">
                <a:solidFill>
                  <a:schemeClr val="accent1"/>
                </a:solidFill>
              </a:rPr>
              <a:t>Train a single classifier across years (to pool up </a:t>
            </a:r>
            <a:r>
              <a:rPr lang="en-US" sz="1200" dirty="0" err="1">
                <a:solidFill>
                  <a:schemeClr val="accent1"/>
                </a:solidFill>
              </a:rPr>
              <a:t>nonsoy</a:t>
            </a:r>
            <a:r>
              <a:rPr lang="en-US" sz="1200" dirty="0">
                <a:solidFill>
                  <a:schemeClr val="accent1"/>
                </a:solidFill>
              </a:rPr>
              <a:t> </a:t>
            </a:r>
            <a:r>
              <a:rPr lang="en-US" sz="1200" dirty="0" err="1">
                <a:solidFill>
                  <a:schemeClr val="accent1"/>
                </a:solidFill>
              </a:rPr>
              <a:t>agri</a:t>
            </a:r>
            <a:r>
              <a:rPr lang="en-US" sz="1200" dirty="0">
                <a:solidFill>
                  <a:schemeClr val="accent1"/>
                </a:solidFill>
              </a:rPr>
              <a:t> training points)</a:t>
            </a:r>
          </a:p>
          <a:p>
            <a:pPr marL="342900" indent="-342900">
              <a:buAutoNum type="arabicPeriod"/>
            </a:pPr>
            <a:r>
              <a:rPr lang="en-US" sz="1200" dirty="0">
                <a:solidFill>
                  <a:schemeClr val="accent6"/>
                </a:solidFill>
              </a:rPr>
              <a:t>Improve the input data by determining what separates soy from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Spectrally: Create band-by-band scatterplots using Sentinel in GEE. Look at multiband indices.</a:t>
            </a:r>
          </a:p>
          <a:p>
            <a:pPr marL="800100" lvl="1" indent="-342900">
              <a:buFont typeface="Arial" panose="020B0604020202020204" pitchFamily="34" charset="0"/>
              <a:buChar char="•"/>
            </a:pPr>
            <a:r>
              <a:rPr lang="en-US" sz="1200" dirty="0" err="1">
                <a:solidFill>
                  <a:schemeClr val="accent6"/>
                </a:solidFill>
              </a:rPr>
              <a:t>Phenologically</a:t>
            </a:r>
            <a:r>
              <a:rPr lang="en-US" sz="1200" dirty="0">
                <a:solidFill>
                  <a:schemeClr val="accent6"/>
                </a:solidFill>
              </a:rPr>
              <a:t>: Temporal principle components applied to individual pixels to find principle trajectories that give the most variation</a:t>
            </a:r>
          </a:p>
          <a:p>
            <a:pPr marL="1257300" lvl="2" indent="-342900">
              <a:buFont typeface="Arial" panose="020B0604020202020204" pitchFamily="34" charset="0"/>
              <a:buChar char="•"/>
            </a:pPr>
            <a:r>
              <a:rPr lang="en-US" sz="1200" dirty="0">
                <a:solidFill>
                  <a:schemeClr val="accent6"/>
                </a:solidFill>
              </a:rPr>
              <a:t>See the full variety of soy vs non soy timing. See whether SC/DC soy varies more than soy vs </a:t>
            </a:r>
            <a:r>
              <a:rPr lang="en-US" sz="1200" dirty="0" err="1">
                <a:solidFill>
                  <a:schemeClr val="accent6"/>
                </a:solidFill>
              </a:rPr>
              <a:t>nonsoy</a:t>
            </a:r>
            <a:endParaRPr lang="en-US" sz="1200" dirty="0">
              <a:solidFill>
                <a:schemeClr val="accent6"/>
              </a:solidFill>
            </a:endParaRPr>
          </a:p>
          <a:p>
            <a:pPr marL="800100" lvl="1" indent="-342900">
              <a:buFont typeface="Arial" panose="020B0604020202020204" pitchFamily="34" charset="0"/>
              <a:buChar char="•"/>
            </a:pPr>
            <a:r>
              <a:rPr lang="en-US" sz="1200" dirty="0">
                <a:solidFill>
                  <a:schemeClr val="accent6"/>
                </a:solidFill>
              </a:rPr>
              <a:t>Use this information to update input data (right now: 8 day aqua composite + 32 day Landsat NDVI + terrain)</a:t>
            </a:r>
          </a:p>
          <a:p>
            <a:pPr marL="342900" indent="-342900">
              <a:buAutoNum type="arabicPeriod"/>
            </a:pPr>
            <a:r>
              <a:rPr lang="en-US" sz="1200" dirty="0">
                <a:solidFill>
                  <a:schemeClr val="accent1"/>
                </a:solidFill>
              </a:rPr>
              <a:t>Create new soy vs </a:t>
            </a:r>
            <a:r>
              <a:rPr lang="en-US" sz="1200" dirty="0" err="1">
                <a:solidFill>
                  <a:schemeClr val="accent1"/>
                </a:solidFill>
              </a:rPr>
              <a:t>nonsoy</a:t>
            </a:r>
            <a:r>
              <a:rPr lang="en-US" sz="1200" dirty="0">
                <a:solidFill>
                  <a:schemeClr val="accent1"/>
                </a:solidFill>
              </a:rPr>
              <a:t> training in </a:t>
            </a:r>
            <a:r>
              <a:rPr lang="en-US" sz="1200" dirty="0" err="1">
                <a:solidFill>
                  <a:schemeClr val="accent1"/>
                </a:solidFill>
              </a:rPr>
              <a:t>Matopiba</a:t>
            </a:r>
            <a:r>
              <a:rPr lang="en-US" sz="1200" dirty="0">
                <a:solidFill>
                  <a:schemeClr val="accent1"/>
                </a:solidFill>
              </a:rPr>
              <a:t> and other areas of Brazil</a:t>
            </a:r>
          </a:p>
          <a:p>
            <a:pPr marL="800100" lvl="1" indent="-342900">
              <a:buFont typeface="Arial" panose="020B0604020202020204" pitchFamily="34" charset="0"/>
              <a:buChar char="•"/>
            </a:pPr>
            <a:r>
              <a:rPr lang="en-US" sz="1200" dirty="0">
                <a:solidFill>
                  <a:schemeClr val="accent1"/>
                </a:solidFill>
              </a:rPr>
              <a:t>Visually: Take the set of existing training points and look in Google Earth Pro for row patterning of soy vs </a:t>
            </a:r>
            <a:r>
              <a:rPr lang="en-US" sz="1200" dirty="0" err="1">
                <a:solidFill>
                  <a:schemeClr val="accent1"/>
                </a:solidFill>
              </a:rPr>
              <a:t>nonsoy</a:t>
            </a:r>
            <a:r>
              <a:rPr lang="en-US" sz="1200" dirty="0">
                <a:solidFill>
                  <a:schemeClr val="accent1"/>
                </a:solidFill>
              </a:rPr>
              <a:t> to create new training points</a:t>
            </a:r>
          </a:p>
          <a:p>
            <a:pPr marL="800100" lvl="1" indent="-342900">
              <a:buFont typeface="Arial" panose="020B0604020202020204" pitchFamily="34" charset="0"/>
              <a:buChar char="•"/>
            </a:pPr>
            <a:r>
              <a:rPr lang="en-US" sz="1200" dirty="0">
                <a:solidFill>
                  <a:schemeClr val="accent1"/>
                </a:solidFill>
              </a:rPr>
              <a:t>Search for more ground truth data… upcoming survey of soy farms in Brazil</a:t>
            </a:r>
          </a:p>
        </p:txBody>
      </p:sp>
      <p:sp>
        <p:nvSpPr>
          <p:cNvPr id="3" name="Rectangle 2">
            <a:extLst>
              <a:ext uri="{FF2B5EF4-FFF2-40B4-BE49-F238E27FC236}">
                <a16:creationId xmlns:a16="http://schemas.microsoft.com/office/drawing/2014/main" id="{68874149-D8F1-4DE0-9267-C9CDBE876EA2}"/>
              </a:ext>
            </a:extLst>
          </p:cNvPr>
          <p:cNvSpPr/>
          <p:nvPr/>
        </p:nvSpPr>
        <p:spPr>
          <a:xfrm>
            <a:off x="104499" y="2988884"/>
            <a:ext cx="11982995" cy="2308324"/>
          </a:xfrm>
          <a:prstGeom prst="rect">
            <a:avLst/>
          </a:prstGeom>
          <a:ln>
            <a:solidFill>
              <a:schemeClr val="tx1"/>
            </a:solidFill>
          </a:ln>
        </p:spPr>
        <p:txBody>
          <a:bodyPr wrap="square">
            <a:spAutoFit/>
          </a:bodyPr>
          <a:lstStyle/>
          <a:p>
            <a:r>
              <a:rPr lang="en-US" sz="1200" b="1" dirty="0"/>
              <a:t>Issue 2: SC soy vs DC soy classification is inaccurate</a:t>
            </a:r>
          </a:p>
          <a:p>
            <a:pPr marL="285750" indent="-285750">
              <a:buFontTx/>
              <a:buChar char="-"/>
            </a:pPr>
            <a:r>
              <a:rPr lang="en-US" sz="1200" dirty="0"/>
              <a:t>Sensitive to the set of input training points. Potential reasons: </a:t>
            </a:r>
          </a:p>
          <a:p>
            <a:pPr marL="742950" lvl="1" indent="-285750">
              <a:buFontTx/>
              <a:buChar char="-"/>
            </a:pPr>
            <a:r>
              <a:rPr lang="en-US" sz="1200" dirty="0">
                <a:solidFill>
                  <a:schemeClr val="accent1"/>
                </a:solidFill>
              </a:rPr>
              <a:t>Training points aren’t capturing the range of SC vs DC, or are badly geolocated</a:t>
            </a:r>
          </a:p>
          <a:p>
            <a:pPr marL="742950" lvl="1" indent="-285750">
              <a:buFontTx/>
              <a:buChar char="-"/>
            </a:pPr>
            <a:r>
              <a:rPr lang="en-US" sz="1200" dirty="0">
                <a:solidFill>
                  <a:schemeClr val="accent6"/>
                </a:solidFill>
              </a:rPr>
              <a:t>Input bands aren’t temporally refined/appropriate</a:t>
            </a:r>
          </a:p>
          <a:p>
            <a:endParaRPr lang="en-US" sz="1200" dirty="0"/>
          </a:p>
          <a:p>
            <a:r>
              <a:rPr lang="en-US" sz="1200" b="1" dirty="0"/>
              <a:t>Solution:</a:t>
            </a:r>
          </a:p>
          <a:p>
            <a:pPr marL="285750" indent="-285750">
              <a:buFontTx/>
              <a:buChar char="-"/>
            </a:pPr>
            <a:r>
              <a:rPr lang="en-US" sz="1200" dirty="0">
                <a:solidFill>
                  <a:schemeClr val="accent1"/>
                </a:solidFill>
              </a:rPr>
              <a:t>Generate training data for crop intensity, especially outside of MT, using Planet imagery. Pay attention to triple cropping/failed first crops – add more nuanced crop intensity classifications. Add in new training dataset (PLOS) for MT. Use these to redo SC/DC classifications.</a:t>
            </a:r>
          </a:p>
          <a:p>
            <a:pPr marL="285750" indent="-285750">
              <a:buFontTx/>
              <a:buChar char="-"/>
            </a:pPr>
            <a:r>
              <a:rPr lang="en-US" sz="1200" dirty="0">
                <a:solidFill>
                  <a:schemeClr val="accent6"/>
                </a:solidFill>
              </a:rPr>
              <a:t>Temporal principle components: categorize trajectories of SC vs DC to pinpoint what can best separate them in each region</a:t>
            </a:r>
          </a:p>
          <a:p>
            <a:pPr marL="285750" indent="-285750">
              <a:buFontTx/>
              <a:buChar char="-"/>
            </a:pPr>
            <a:r>
              <a:rPr lang="en-US" sz="1200" dirty="0">
                <a:solidFill>
                  <a:schemeClr val="accent6"/>
                </a:solidFill>
              </a:rPr>
              <a:t>New input bands: </a:t>
            </a:r>
          </a:p>
          <a:p>
            <a:pPr marL="742950" lvl="1" indent="-285750">
              <a:buFontTx/>
              <a:buChar char="-"/>
            </a:pPr>
            <a:r>
              <a:rPr lang="en-US" sz="1200" dirty="0">
                <a:solidFill>
                  <a:schemeClr val="accent6"/>
                </a:solidFill>
              </a:rPr>
              <a:t>Peak detection method -&gt; dates of peaks (use dates of certain events, in addition to actual EVI values, as training)</a:t>
            </a:r>
          </a:p>
          <a:p>
            <a:pPr marL="742950" lvl="1" indent="-285750">
              <a:buFontTx/>
              <a:buChar char="-"/>
            </a:pPr>
            <a:r>
              <a:rPr lang="en-US" sz="1200" dirty="0">
                <a:solidFill>
                  <a:schemeClr val="accent6"/>
                </a:solidFill>
              </a:rPr>
              <a:t>Sentinel 2 (higher temporal resolution)</a:t>
            </a:r>
          </a:p>
        </p:txBody>
      </p:sp>
      <p:sp>
        <p:nvSpPr>
          <p:cNvPr id="4" name="Rectangle 3">
            <a:extLst>
              <a:ext uri="{FF2B5EF4-FFF2-40B4-BE49-F238E27FC236}">
                <a16:creationId xmlns:a16="http://schemas.microsoft.com/office/drawing/2014/main" id="{E593D363-75B7-4D73-B766-D82E8720A322}"/>
              </a:ext>
            </a:extLst>
          </p:cNvPr>
          <p:cNvSpPr/>
          <p:nvPr/>
        </p:nvSpPr>
        <p:spPr>
          <a:xfrm>
            <a:off x="113211" y="5370247"/>
            <a:ext cx="11965579" cy="1384995"/>
          </a:xfrm>
          <a:prstGeom prst="rect">
            <a:avLst/>
          </a:prstGeom>
          <a:ln>
            <a:solidFill>
              <a:schemeClr val="tx1"/>
            </a:solidFill>
          </a:ln>
        </p:spPr>
        <p:txBody>
          <a:bodyPr wrap="square">
            <a:spAutoFit/>
          </a:bodyPr>
          <a:lstStyle/>
          <a:p>
            <a:r>
              <a:rPr lang="en-US" sz="1200" b="1" dirty="0"/>
              <a:t>Issue 3: center pivot classification</a:t>
            </a:r>
          </a:p>
          <a:p>
            <a:pPr marL="285750" indent="-285750">
              <a:buFontTx/>
              <a:buChar char="-"/>
            </a:pPr>
            <a:endParaRPr lang="en-US" sz="1200" dirty="0"/>
          </a:p>
          <a:p>
            <a:r>
              <a:rPr lang="en-US" sz="1200" b="1" dirty="0"/>
              <a:t>Solution:</a:t>
            </a:r>
          </a:p>
          <a:p>
            <a:pPr marL="285750" indent="-285750">
              <a:buFontTx/>
              <a:buChar char="-"/>
            </a:pPr>
            <a:r>
              <a:rPr lang="en-US" sz="1200" dirty="0"/>
              <a:t>Take the difference of the annual min and max EVI, use the difference to find the circle. Then do object based classification of the circle in GEE. Try this with Sentinel for higher revisit time compared to Landsat (get irrigation in recent years)</a:t>
            </a:r>
          </a:p>
          <a:p>
            <a:pPr marL="742950" lvl="1" indent="-285750">
              <a:buFontTx/>
              <a:buChar char="-"/>
            </a:pPr>
            <a:r>
              <a:rPr lang="en-US" sz="1200" dirty="0"/>
              <a:t>Doesn’t solve raster -&gt; vector issue at scale, but could avoid certain densities of center pivot using only the raster layer</a:t>
            </a:r>
          </a:p>
          <a:p>
            <a:pPr marL="285750" indent="-285750">
              <a:buFontTx/>
              <a:buChar char="-"/>
            </a:pPr>
            <a:r>
              <a:rPr lang="en-US" sz="1200" dirty="0"/>
              <a:t>Ask Jill Danes at Stanford about center pivot in Brazil</a:t>
            </a:r>
          </a:p>
        </p:txBody>
      </p:sp>
    </p:spTree>
    <p:extLst>
      <p:ext uri="{BB962C8B-B14F-4D97-AF65-F5344CB8AC3E}">
        <p14:creationId xmlns:p14="http://schemas.microsoft.com/office/powerpoint/2010/main" val="5673009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53211" y="223692"/>
            <a:ext cx="11485577" cy="3693319"/>
          </a:xfrm>
          <a:prstGeom prst="rect">
            <a:avLst/>
          </a:prstGeom>
          <a:noFill/>
        </p:spPr>
        <p:txBody>
          <a:bodyPr wrap="square" rtlCol="0">
            <a:spAutoFit/>
          </a:bodyPr>
          <a:lstStyle/>
          <a:p>
            <a:r>
              <a:rPr lang="en-US" b="1" dirty="0"/>
              <a:t>Next: </a:t>
            </a:r>
          </a:p>
          <a:p>
            <a:endParaRPr lang="en-US" dirty="0"/>
          </a:p>
          <a:p>
            <a:pPr marL="285750" indent="-285750">
              <a:buFontTx/>
              <a:buChar char="-"/>
            </a:pPr>
            <a:r>
              <a:rPr lang="en-US" dirty="0"/>
              <a:t>Under OBIA script in GEE training, for object based image analysis, see if can automatically get me individual fields</a:t>
            </a:r>
          </a:p>
          <a:p>
            <a:pPr marL="285750" indent="-285750">
              <a:buFontTx/>
              <a:buChar char="-"/>
            </a:pPr>
            <a:r>
              <a:rPr lang="en-US" dirty="0"/>
              <a:t>Ask Gabriel if can visually see difference between soy and </a:t>
            </a:r>
            <a:r>
              <a:rPr lang="en-US" dirty="0" err="1"/>
              <a:t>nonsoy</a:t>
            </a:r>
            <a:r>
              <a:rPr lang="en-US" dirty="0"/>
              <a:t>, and list all the potential </a:t>
            </a:r>
            <a:r>
              <a:rPr lang="en-US" dirty="0" err="1"/>
              <a:t>nonsoy</a:t>
            </a:r>
            <a:r>
              <a:rPr lang="en-US" dirty="0"/>
              <a:t> crops options</a:t>
            </a:r>
          </a:p>
          <a:p>
            <a:pPr marL="285750" indent="-285750">
              <a:buFontTx/>
              <a:buChar char="-"/>
            </a:pPr>
            <a:r>
              <a:rPr lang="en-US" dirty="0"/>
              <a:t>For center pivot detection, normalize the difference in max and min EVI. Also try to keep the object oriented classification as an image with integers as band values to prevent the raster to vector conversion that’s so hard to scale up</a:t>
            </a:r>
          </a:p>
          <a:p>
            <a:pPr marL="285750" indent="-285750">
              <a:buFontTx/>
              <a:buChar char="-"/>
            </a:pPr>
            <a:r>
              <a:rPr lang="en-US" dirty="0"/>
              <a:t>Select new Planet imagery locations in Mato Grosso</a:t>
            </a:r>
          </a:p>
          <a:p>
            <a:pPr marL="742950" lvl="1" indent="-285750">
              <a:buFontTx/>
              <a:buChar char="-"/>
            </a:pPr>
            <a:r>
              <a:rPr lang="en-US" dirty="0"/>
              <a:t>Dense area of soy training points</a:t>
            </a:r>
          </a:p>
          <a:p>
            <a:endParaRPr lang="en-US" dirty="0"/>
          </a:p>
          <a:p>
            <a:r>
              <a:rPr lang="en-US" dirty="0"/>
              <a:t>NEXT Planet image downloads:</a:t>
            </a:r>
          </a:p>
          <a:p>
            <a:pPr marL="285750" indent="-285750">
              <a:buFontTx/>
              <a:buChar char="-"/>
            </a:pPr>
            <a:r>
              <a:rPr lang="en-US" dirty="0">
                <a:solidFill>
                  <a:srgbClr val="FF0000"/>
                </a:solidFill>
              </a:rPr>
              <a:t>For poly6 to 8 (based on soy_pts_agsat1), only download for 2016-2017. these are in MT</a:t>
            </a:r>
          </a:p>
          <a:p>
            <a:pPr marL="285750" indent="-285750">
              <a:buFontTx/>
              <a:buChar char="-"/>
            </a:pPr>
            <a:r>
              <a:rPr lang="en-US" dirty="0">
                <a:solidFill>
                  <a:srgbClr val="FF0000"/>
                </a:solidFill>
              </a:rPr>
              <a:t>Download more </a:t>
            </a:r>
            <a:r>
              <a:rPr lang="en-US" dirty="0" err="1">
                <a:solidFill>
                  <a:srgbClr val="FF0000"/>
                </a:solidFill>
              </a:rPr>
              <a:t>matopiba</a:t>
            </a:r>
            <a:r>
              <a:rPr lang="en-US" dirty="0">
                <a:solidFill>
                  <a:srgbClr val="FF0000"/>
                </a:solidFill>
              </a:rPr>
              <a:t> soy polys (poly 2 and 4) for any year</a:t>
            </a:r>
          </a:p>
        </p:txBody>
      </p:sp>
      <p:sp>
        <p:nvSpPr>
          <p:cNvPr id="3" name="Rectangle 2"/>
          <p:cNvSpPr/>
          <p:nvPr/>
        </p:nvSpPr>
        <p:spPr>
          <a:xfrm>
            <a:off x="2140010" y="4879982"/>
            <a:ext cx="7421784" cy="1754326"/>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dirty="0"/>
              <a:t>Do pip install </a:t>
            </a:r>
            <a:r>
              <a:rPr lang="en-US" dirty="0" err="1"/>
              <a:t>earthengine-api</a:t>
            </a:r>
            <a:r>
              <a:rPr lang="en-US" dirty="0"/>
              <a:t> in </a:t>
            </a:r>
            <a:r>
              <a:rPr lang="en-US" dirty="0" err="1"/>
              <a:t>colab</a:t>
            </a:r>
            <a:r>
              <a:rPr lang="en-US" dirty="0"/>
              <a:t> to get virtual machine</a:t>
            </a:r>
          </a:p>
          <a:p>
            <a:r>
              <a:rPr lang="en-US" dirty="0"/>
              <a:t>Import </a:t>
            </a:r>
            <a:r>
              <a:rPr lang="en-US" dirty="0" err="1"/>
              <a:t>ee</a:t>
            </a:r>
            <a:endParaRPr lang="en-US" dirty="0"/>
          </a:p>
          <a:p>
            <a:r>
              <a:rPr lang="en-US" dirty="0" err="1"/>
              <a:t>ee.Initialize</a:t>
            </a:r>
            <a:r>
              <a:rPr lang="en-US" dirty="0"/>
              <a:t>()</a:t>
            </a:r>
          </a:p>
          <a:p>
            <a:r>
              <a:rPr lang="en-US" dirty="0" err="1"/>
              <a:t>ee.batch.Task.list</a:t>
            </a:r>
            <a:r>
              <a:rPr lang="en-US" dirty="0"/>
              <a:t>() – proves can use earth engine</a:t>
            </a:r>
          </a:p>
          <a:p>
            <a:r>
              <a:rPr lang="en-US" dirty="0"/>
              <a:t>Docs: </a:t>
            </a:r>
            <a:r>
              <a:rPr lang="en-US" dirty="0" err="1"/>
              <a:t>github</a:t>
            </a:r>
            <a:r>
              <a:rPr lang="en-US" dirty="0"/>
              <a:t>/</a:t>
            </a:r>
            <a:r>
              <a:rPr lang="en-US" dirty="0" err="1"/>
              <a:t>earthengine-api</a:t>
            </a:r>
            <a:r>
              <a:rPr lang="en-US" dirty="0"/>
              <a:t> -&gt; python -&gt; examples -&gt; </a:t>
            </a:r>
            <a:r>
              <a:rPr lang="en-US" dirty="0" err="1"/>
              <a:t>ipynb</a:t>
            </a:r>
            <a:r>
              <a:rPr lang="en-US" dirty="0"/>
              <a:t> -&gt; example stuff</a:t>
            </a:r>
          </a:p>
        </p:txBody>
      </p:sp>
    </p:spTree>
    <p:extLst>
      <p:ext uri="{BB962C8B-B14F-4D97-AF65-F5344CB8AC3E}">
        <p14:creationId xmlns:p14="http://schemas.microsoft.com/office/powerpoint/2010/main" val="12936966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1528A69-5CDC-4082-955D-A6861E196D59}"/>
              </a:ext>
            </a:extLst>
          </p:cNvPr>
          <p:cNvSpPr txBox="1"/>
          <p:nvPr/>
        </p:nvSpPr>
        <p:spPr>
          <a:xfrm>
            <a:off x="3088914" y="2440698"/>
            <a:ext cx="6057043" cy="461665"/>
          </a:xfrm>
          <a:prstGeom prst="rect">
            <a:avLst/>
          </a:prstGeom>
          <a:noFill/>
        </p:spPr>
        <p:txBody>
          <a:bodyPr wrap="none" rtlCol="0">
            <a:spAutoFit/>
          </a:bodyPr>
          <a:lstStyle/>
          <a:p>
            <a:r>
              <a:rPr lang="en-US" sz="2400" dirty="0"/>
              <a:t>Creating 2018 land cover and crop timing maps</a:t>
            </a:r>
          </a:p>
        </p:txBody>
      </p:sp>
    </p:spTree>
    <p:extLst>
      <p:ext uri="{BB962C8B-B14F-4D97-AF65-F5344CB8AC3E}">
        <p14:creationId xmlns:p14="http://schemas.microsoft.com/office/powerpoint/2010/main" val="6452693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33781DE-9728-4224-A609-EDF7AC03848C}"/>
              </a:ext>
            </a:extLst>
          </p:cNvPr>
          <p:cNvSpPr txBox="1"/>
          <p:nvPr/>
        </p:nvSpPr>
        <p:spPr>
          <a:xfrm>
            <a:off x="240632" y="409074"/>
            <a:ext cx="11851105" cy="3970318"/>
          </a:xfrm>
          <a:prstGeom prst="rect">
            <a:avLst/>
          </a:prstGeom>
          <a:noFill/>
        </p:spPr>
        <p:txBody>
          <a:bodyPr wrap="square" rtlCol="0">
            <a:spAutoFit/>
          </a:bodyPr>
          <a:lstStyle/>
          <a:p>
            <a:pPr marL="285750" indent="-285750">
              <a:buFont typeface="Arial" panose="020B0604020202020204" pitchFamily="34" charset="0"/>
              <a:buChar char="•"/>
            </a:pPr>
            <a:r>
              <a:rPr lang="en-US" sz="1400" dirty="0"/>
              <a:t>Need to make 2018 land cover and timing maps because most Planet imagery with high temporal resolution is 2017-2018</a:t>
            </a:r>
          </a:p>
          <a:p>
            <a:pPr marL="285750" indent="-285750">
              <a:buFont typeface="Arial" panose="020B0604020202020204" pitchFamily="34" charset="0"/>
              <a:buChar char="•"/>
            </a:pPr>
            <a:r>
              <a:rPr lang="en-US" sz="1400" dirty="0"/>
              <a:t>For land cover map, used GEE file </a:t>
            </a:r>
            <a:r>
              <a:rPr lang="en-US" sz="1400" dirty="0" err="1"/>
              <a:t>LandCover</a:t>
            </a:r>
            <a:r>
              <a:rPr lang="en-US" sz="1400" dirty="0"/>
              <a:t>/Soy Classification Trial 1</a:t>
            </a:r>
          </a:p>
          <a:p>
            <a:pPr marL="742950" lvl="1" indent="-285750">
              <a:buFont typeface="Arial" panose="020B0604020202020204" pitchFamily="34" charset="0"/>
              <a:buChar char="•"/>
            </a:pPr>
            <a:r>
              <a:rPr lang="en-US" sz="1400" dirty="0"/>
              <a:t>Mask soy_pts_agsat_1 with mapbiomas3 </a:t>
            </a:r>
            <a:r>
              <a:rPr lang="en-US" sz="1400" dirty="0" err="1"/>
              <a:t>agri</a:t>
            </a:r>
            <a:endParaRPr lang="en-US" sz="1400" dirty="0"/>
          </a:p>
          <a:p>
            <a:pPr marL="742950" lvl="1" indent="-285750">
              <a:buFont typeface="Arial" panose="020B0604020202020204" pitchFamily="34" charset="0"/>
              <a:buChar char="•"/>
            </a:pPr>
            <a:r>
              <a:rPr lang="en-US" sz="1400" dirty="0"/>
              <a:t>Chose to use soy_pts_agsat1 over soy_pts_1. soy_pts_agsat_1 produced higher accuracy than soy_pts_1 (e.g. 70% vs 60%) but soy_pts_1 has some data in </a:t>
            </a:r>
            <a:r>
              <a:rPr lang="en-US" sz="1400" dirty="0" err="1"/>
              <a:t>Matopiba</a:t>
            </a:r>
            <a:r>
              <a:rPr lang="en-US" sz="1400" dirty="0"/>
              <a:t> whereas soy_pts_agsat_1 doesn’t. The training points will eventually change so it doesn’t matter that much.</a:t>
            </a:r>
          </a:p>
          <a:p>
            <a:pPr marL="742950" lvl="1" indent="-285750">
              <a:buFont typeface="Arial" panose="020B0604020202020204" pitchFamily="34" charset="0"/>
              <a:buChar char="•"/>
            </a:pPr>
            <a:r>
              <a:rPr lang="en-US" sz="1400" dirty="0"/>
              <a:t>Train classifier using Jake’s method/inputs. Classifier to be trained using samples from all years (pooled); however, each year splits the sample points into training/testing points differently</a:t>
            </a:r>
          </a:p>
          <a:p>
            <a:pPr marL="742950" lvl="1" indent="-285750">
              <a:buFont typeface="Arial" panose="020B0604020202020204" pitchFamily="34" charset="0"/>
              <a:buChar char="•"/>
            </a:pPr>
            <a:r>
              <a:rPr lang="en-US" sz="1400" dirty="0"/>
              <a:t>NOTE, don’t have 2018 mapbiomas3 so had to replace it with 2017 mask</a:t>
            </a:r>
          </a:p>
          <a:p>
            <a:pPr marL="742950" lvl="1" indent="-285750">
              <a:buFont typeface="Arial" panose="020B0604020202020204" pitchFamily="34" charset="0"/>
              <a:buChar char="•"/>
            </a:pPr>
            <a:r>
              <a:rPr lang="en-US" sz="1400" dirty="0"/>
              <a:t>NOTE, each year seems to have different training information (i.e. training points have 295 or 294 properties depending on the year) – choose a set of training information that’s common to all years or separate classifier by groups of years with the same info?</a:t>
            </a:r>
          </a:p>
          <a:p>
            <a:pPr marL="742950" lvl="1" indent="-285750">
              <a:buFont typeface="Arial" panose="020B0604020202020204" pitchFamily="34" charset="0"/>
              <a:buChar char="•"/>
            </a:pPr>
            <a:r>
              <a:rPr lang="en-US" sz="1400" dirty="0"/>
              <a:t>Mask final classified image with map3 </a:t>
            </a:r>
            <a:r>
              <a:rPr lang="en-US" sz="1400" dirty="0" err="1"/>
              <a:t>agri</a:t>
            </a:r>
            <a:endParaRPr lang="en-US" sz="1400" dirty="0"/>
          </a:p>
          <a:p>
            <a:pPr marL="742950" lvl="1" indent="-285750">
              <a:buFont typeface="Arial" panose="020B0604020202020204" pitchFamily="34" charset="0"/>
              <a:buChar char="•"/>
            </a:pPr>
            <a:r>
              <a:rPr lang="en-US" sz="1400" dirty="0"/>
              <a:t>Export asset as </a:t>
            </a:r>
            <a:r>
              <a:rPr lang="en-US" sz="1400" dirty="0" err="1"/>
              <a:t>LandUse</a:t>
            </a:r>
            <a:r>
              <a:rPr lang="en-US" sz="1400" dirty="0"/>
              <a:t>/</a:t>
            </a:r>
            <a:r>
              <a:rPr lang="en-US" sz="1400" dirty="0" err="1"/>
              <a:t>base_soymap_agsat_year</a:t>
            </a:r>
            <a:endParaRPr lang="en-US" sz="1400" dirty="0"/>
          </a:p>
          <a:p>
            <a:pPr marL="742950" lvl="1" indent="-285750">
              <a:buFont typeface="Arial" panose="020B0604020202020204" pitchFamily="34" charset="0"/>
              <a:buChar char="•"/>
            </a:pPr>
            <a:r>
              <a:rPr lang="en-US" sz="1400" dirty="0"/>
              <a:t>In GEE file </a:t>
            </a:r>
            <a:r>
              <a:rPr lang="en-US" sz="1400" dirty="0" err="1"/>
              <a:t>LandCover</a:t>
            </a:r>
            <a:r>
              <a:rPr lang="en-US" sz="1400" dirty="0"/>
              <a:t>/Soy Classification Masking, take the individual years’ </a:t>
            </a:r>
            <a:r>
              <a:rPr lang="en-US" sz="1400" dirty="0" err="1"/>
              <a:t>base_soymap_year</a:t>
            </a:r>
            <a:r>
              <a:rPr lang="en-US" sz="1400" dirty="0"/>
              <a:t> assets and turn them into a single image collection called </a:t>
            </a:r>
            <a:r>
              <a:rPr lang="en-US" sz="1400" dirty="0" err="1"/>
              <a:t>base_soymaps</a:t>
            </a:r>
            <a:r>
              <a:rPr lang="en-US" sz="1400" dirty="0"/>
              <a:t>. </a:t>
            </a:r>
          </a:p>
          <a:p>
            <a:pPr marL="285750" indent="-285750">
              <a:buFont typeface="Arial" panose="020B0604020202020204" pitchFamily="34" charset="0"/>
              <a:buChar char="•"/>
            </a:pPr>
            <a:r>
              <a:rPr lang="en-US" sz="1400" dirty="0"/>
              <a:t>For crop timing map:</a:t>
            </a:r>
          </a:p>
          <a:p>
            <a:pPr marL="742950" lvl="1" indent="-285750">
              <a:buFont typeface="Arial" panose="020B0604020202020204" pitchFamily="34" charset="0"/>
              <a:buChar char="•"/>
            </a:pPr>
            <a:r>
              <a:rPr lang="en-US" sz="1400" dirty="0"/>
              <a:t>GEE file </a:t>
            </a:r>
            <a:r>
              <a:rPr lang="en-US" sz="1400" dirty="0" err="1"/>
              <a:t>Timeseries_Analysis_Modis</a:t>
            </a:r>
            <a:r>
              <a:rPr lang="en-US" sz="1400" dirty="0"/>
              <a:t>/Timeseries Analysis v10 (difference from v9: for 2018, exports unmasked crop timing estimates, i.e. there’s an estimate for every pixel in Brazil. For 2003 to 2017, exports crop timing estimates masked by </a:t>
            </a:r>
            <a:r>
              <a:rPr lang="en-US" sz="1400" dirty="0" err="1"/>
              <a:t>mapbiomas</a:t>
            </a:r>
            <a:r>
              <a:rPr lang="en-US" sz="1400" dirty="0"/>
              <a:t> 3 </a:t>
            </a:r>
            <a:r>
              <a:rPr lang="en-US" sz="1400" dirty="0" err="1"/>
              <a:t>agri</a:t>
            </a:r>
            <a:r>
              <a:rPr lang="en-US" sz="1400" dirty="0"/>
              <a:t>, class 19)</a:t>
            </a:r>
          </a:p>
          <a:p>
            <a:pPr marL="285750" indent="-285750">
              <a:buFont typeface="Arial" panose="020B0604020202020204" pitchFamily="34" charset="0"/>
              <a:buChar char="•"/>
            </a:pPr>
            <a:endParaRPr lang="en-US" sz="1400" dirty="0"/>
          </a:p>
        </p:txBody>
      </p:sp>
    </p:spTree>
    <p:extLst>
      <p:ext uri="{BB962C8B-B14F-4D97-AF65-F5344CB8AC3E}">
        <p14:creationId xmlns:p14="http://schemas.microsoft.com/office/powerpoint/2010/main" val="18331286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649EAA8-2FB0-44C5-AB91-F12AFCC6F4E1}"/>
              </a:ext>
            </a:extLst>
          </p:cNvPr>
          <p:cNvSpPr/>
          <p:nvPr/>
        </p:nvSpPr>
        <p:spPr>
          <a:xfrm>
            <a:off x="0" y="0"/>
            <a:ext cx="9425144" cy="523220"/>
          </a:xfrm>
          <a:prstGeom prst="rect">
            <a:avLst/>
          </a:prstGeom>
        </p:spPr>
        <p:txBody>
          <a:bodyPr wrap="none">
            <a:spAutoFit/>
          </a:bodyPr>
          <a:lstStyle/>
          <a:p>
            <a:r>
              <a:rPr lang="en-US" sz="1400" dirty="0"/>
              <a:t>In trying to pool different years’ worth of training data to train a single classifier, get different sets of training bands/properties.</a:t>
            </a:r>
          </a:p>
          <a:p>
            <a:r>
              <a:rPr lang="en-US" sz="1400" dirty="0"/>
              <a:t>This table is to figure out which years a different from the others</a:t>
            </a:r>
          </a:p>
        </p:txBody>
      </p:sp>
      <p:sp>
        <p:nvSpPr>
          <p:cNvPr id="4" name="Rectangle 3">
            <a:extLst>
              <a:ext uri="{FF2B5EF4-FFF2-40B4-BE49-F238E27FC236}">
                <a16:creationId xmlns:a16="http://schemas.microsoft.com/office/drawing/2014/main" id="{6153F67E-53CC-471C-8DFF-47BF91653AD6}"/>
              </a:ext>
            </a:extLst>
          </p:cNvPr>
          <p:cNvSpPr/>
          <p:nvPr/>
        </p:nvSpPr>
        <p:spPr>
          <a:xfrm>
            <a:off x="8835119" y="6550223"/>
            <a:ext cx="3356881" cy="307777"/>
          </a:xfrm>
          <a:prstGeom prst="rect">
            <a:avLst/>
          </a:prstGeom>
        </p:spPr>
        <p:txBody>
          <a:bodyPr wrap="none">
            <a:spAutoFit/>
          </a:bodyPr>
          <a:lstStyle/>
          <a:p>
            <a:r>
              <a:rPr lang="en-US" sz="1400" dirty="0"/>
              <a:t>GEE file </a:t>
            </a:r>
            <a:r>
              <a:rPr lang="en-US" sz="1400" dirty="0" err="1"/>
              <a:t>LandCover</a:t>
            </a:r>
            <a:r>
              <a:rPr lang="en-US" sz="1400" dirty="0"/>
              <a:t>/Soy Classification Trial 1</a:t>
            </a:r>
          </a:p>
        </p:txBody>
      </p:sp>
      <p:graphicFrame>
        <p:nvGraphicFramePr>
          <p:cNvPr id="5" name="Table 4">
            <a:extLst>
              <a:ext uri="{FF2B5EF4-FFF2-40B4-BE49-F238E27FC236}">
                <a16:creationId xmlns:a16="http://schemas.microsoft.com/office/drawing/2014/main" id="{7A9015AC-65A6-49E0-8889-8E9351947A4F}"/>
              </a:ext>
            </a:extLst>
          </p:cNvPr>
          <p:cNvGraphicFramePr>
            <a:graphicFrameLocks noGrp="1"/>
          </p:cNvGraphicFramePr>
          <p:nvPr>
            <p:extLst>
              <p:ext uri="{D42A27DB-BD31-4B8C-83A1-F6EECF244321}">
                <p14:modId xmlns:p14="http://schemas.microsoft.com/office/powerpoint/2010/main" val="2483493079"/>
              </p:ext>
            </p:extLst>
          </p:nvPr>
        </p:nvGraphicFramePr>
        <p:xfrm>
          <a:off x="162928" y="523220"/>
          <a:ext cx="7595332" cy="6294120"/>
        </p:xfrm>
        <a:graphic>
          <a:graphicData uri="http://schemas.openxmlformats.org/drawingml/2006/table">
            <a:tbl>
              <a:tblPr firstRow="1" bandRow="1">
                <a:tableStyleId>{5C22544A-7EE6-4342-B048-85BDC9FD1C3A}</a:tableStyleId>
              </a:tblPr>
              <a:tblGrid>
                <a:gridCol w="930582">
                  <a:extLst>
                    <a:ext uri="{9D8B030D-6E8A-4147-A177-3AD203B41FA5}">
                      <a16:colId xmlns:a16="http://schemas.microsoft.com/office/drawing/2014/main" val="2434527037"/>
                    </a:ext>
                  </a:extLst>
                </a:gridCol>
                <a:gridCol w="1319752">
                  <a:extLst>
                    <a:ext uri="{9D8B030D-6E8A-4147-A177-3AD203B41FA5}">
                      <a16:colId xmlns:a16="http://schemas.microsoft.com/office/drawing/2014/main" val="1379186228"/>
                    </a:ext>
                  </a:extLst>
                </a:gridCol>
                <a:gridCol w="1357460">
                  <a:extLst>
                    <a:ext uri="{9D8B030D-6E8A-4147-A177-3AD203B41FA5}">
                      <a16:colId xmlns:a16="http://schemas.microsoft.com/office/drawing/2014/main" val="483761110"/>
                    </a:ext>
                  </a:extLst>
                </a:gridCol>
                <a:gridCol w="1989056">
                  <a:extLst>
                    <a:ext uri="{9D8B030D-6E8A-4147-A177-3AD203B41FA5}">
                      <a16:colId xmlns:a16="http://schemas.microsoft.com/office/drawing/2014/main" val="865177016"/>
                    </a:ext>
                  </a:extLst>
                </a:gridCol>
                <a:gridCol w="1998482">
                  <a:extLst>
                    <a:ext uri="{9D8B030D-6E8A-4147-A177-3AD203B41FA5}">
                      <a16:colId xmlns:a16="http://schemas.microsoft.com/office/drawing/2014/main" val="1813395978"/>
                    </a:ext>
                  </a:extLst>
                </a:gridCol>
              </a:tblGrid>
              <a:tr h="370840">
                <a:tc>
                  <a:txBody>
                    <a:bodyPr/>
                    <a:lstStyle/>
                    <a:p>
                      <a:pPr algn="ctr"/>
                      <a:r>
                        <a:rPr lang="en-US" sz="1400" dirty="0"/>
                        <a:t>Year</a:t>
                      </a:r>
                    </a:p>
                  </a:txBody>
                  <a:tcPr/>
                </a:tc>
                <a:tc>
                  <a:txBody>
                    <a:bodyPr/>
                    <a:lstStyle/>
                    <a:p>
                      <a:pPr algn="ctr"/>
                      <a:r>
                        <a:rPr lang="en-US" sz="1400" dirty="0"/>
                        <a:t>Max # properties</a:t>
                      </a:r>
                    </a:p>
                  </a:txBody>
                  <a:tcPr/>
                </a:tc>
                <a:tc>
                  <a:txBody>
                    <a:bodyPr/>
                    <a:lstStyle/>
                    <a:p>
                      <a:pPr algn="ctr"/>
                      <a:r>
                        <a:rPr lang="en-US" sz="1400" dirty="0"/>
                        <a:t>Min # properties</a:t>
                      </a:r>
                    </a:p>
                  </a:txBody>
                  <a:tcPr/>
                </a:tc>
                <a:tc>
                  <a:txBody>
                    <a:bodyPr/>
                    <a:lstStyle/>
                    <a:p>
                      <a:pPr algn="ctr"/>
                      <a:r>
                        <a:rPr lang="en-US" sz="1400" dirty="0"/>
                        <a:t># training points before filtering for # props = 295</a:t>
                      </a:r>
                    </a:p>
                  </a:txBody>
                  <a:tcPr/>
                </a:tc>
                <a:tc>
                  <a:txBody>
                    <a:bodyPr/>
                    <a:lstStyle/>
                    <a:p>
                      <a:pPr algn="ctr"/>
                      <a:r>
                        <a:rPr lang="en-US" sz="1400" dirty="0"/>
                        <a:t># training points after filtering for # props = 295</a:t>
                      </a:r>
                    </a:p>
                  </a:txBody>
                  <a:tcPr/>
                </a:tc>
                <a:extLst>
                  <a:ext uri="{0D108BD9-81ED-4DB2-BD59-A6C34878D82A}">
                    <a16:rowId xmlns:a16="http://schemas.microsoft.com/office/drawing/2014/main" val="3512693988"/>
                  </a:ext>
                </a:extLst>
              </a:tr>
              <a:tr h="370840">
                <a:tc>
                  <a:txBody>
                    <a:bodyPr/>
                    <a:lstStyle/>
                    <a:p>
                      <a:pPr algn="ctr"/>
                      <a:r>
                        <a:rPr lang="en-US" sz="1400" dirty="0"/>
                        <a:t>2003</a:t>
                      </a:r>
                    </a:p>
                  </a:txBody>
                  <a:tcPr/>
                </a:tc>
                <a:tc>
                  <a:txBody>
                    <a:bodyPr/>
                    <a:lstStyle/>
                    <a:p>
                      <a:pPr algn="ctr"/>
                      <a:r>
                        <a:rPr lang="en-US" sz="1400" dirty="0"/>
                        <a:t>294</a:t>
                      </a:r>
                    </a:p>
                  </a:txBody>
                  <a:tcPr/>
                </a:tc>
                <a:tc>
                  <a:txBody>
                    <a:bodyPr/>
                    <a:lstStyle/>
                    <a:p>
                      <a:pPr algn="ctr"/>
                      <a:r>
                        <a:rPr lang="en-US" sz="1400" dirty="0"/>
                        <a:t>294</a:t>
                      </a:r>
                    </a:p>
                  </a:txBody>
                  <a:tcPr/>
                </a:tc>
                <a:tc>
                  <a:txBody>
                    <a:bodyPr/>
                    <a:lstStyle/>
                    <a:p>
                      <a:pPr algn="ctr"/>
                      <a:r>
                        <a:rPr lang="en-US" sz="1400" dirty="0"/>
                        <a:t>1223</a:t>
                      </a:r>
                    </a:p>
                  </a:txBody>
                  <a:tcPr/>
                </a:tc>
                <a:tc>
                  <a:txBody>
                    <a:bodyPr/>
                    <a:lstStyle/>
                    <a:p>
                      <a:pPr algn="ctr"/>
                      <a:r>
                        <a:rPr lang="en-US" sz="1400" dirty="0"/>
                        <a:t>0</a:t>
                      </a:r>
                    </a:p>
                  </a:txBody>
                  <a:tcPr/>
                </a:tc>
                <a:extLst>
                  <a:ext uri="{0D108BD9-81ED-4DB2-BD59-A6C34878D82A}">
                    <a16:rowId xmlns:a16="http://schemas.microsoft.com/office/drawing/2014/main" val="233073272"/>
                  </a:ext>
                </a:extLst>
              </a:tr>
              <a:tr h="370840">
                <a:tc>
                  <a:txBody>
                    <a:bodyPr/>
                    <a:lstStyle/>
                    <a:p>
                      <a:pPr algn="ctr"/>
                      <a:r>
                        <a:rPr lang="en-US" sz="1400" dirty="0"/>
                        <a:t>2004</a:t>
                      </a:r>
                    </a:p>
                  </a:txBody>
                  <a:tcPr/>
                </a:tc>
                <a:tc>
                  <a:txBody>
                    <a:bodyPr/>
                    <a:lstStyle/>
                    <a:p>
                      <a:pPr algn="ctr"/>
                      <a:r>
                        <a:rPr lang="en-US" sz="1400" dirty="0"/>
                        <a:t>295</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295</a:t>
                      </a:r>
                    </a:p>
                  </a:txBody>
                  <a:tcPr/>
                </a:tc>
                <a:tc>
                  <a:txBody>
                    <a:bodyPr/>
                    <a:lstStyle/>
                    <a:p>
                      <a:pPr algn="ctr"/>
                      <a:r>
                        <a:rPr lang="en-US" sz="1400" dirty="0"/>
                        <a:t>1223</a:t>
                      </a:r>
                    </a:p>
                  </a:txBody>
                  <a:tcPr/>
                </a:tc>
                <a:tc>
                  <a:txBody>
                    <a:bodyPr/>
                    <a:lstStyle/>
                    <a:p>
                      <a:pPr algn="ctr"/>
                      <a:r>
                        <a:rPr lang="en-US" sz="1400" dirty="0"/>
                        <a:t>0</a:t>
                      </a:r>
                    </a:p>
                  </a:txBody>
                  <a:tcPr/>
                </a:tc>
                <a:extLst>
                  <a:ext uri="{0D108BD9-81ED-4DB2-BD59-A6C34878D82A}">
                    <a16:rowId xmlns:a16="http://schemas.microsoft.com/office/drawing/2014/main" val="2696096593"/>
                  </a:ext>
                </a:extLst>
              </a:tr>
              <a:tr h="370840">
                <a:tc>
                  <a:txBody>
                    <a:bodyPr/>
                    <a:lstStyle/>
                    <a:p>
                      <a:pPr algn="ctr"/>
                      <a:r>
                        <a:rPr lang="en-US" sz="1400" dirty="0"/>
                        <a:t>2005</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1266</a:t>
                      </a:r>
                    </a:p>
                  </a:txBody>
                  <a:tcPr/>
                </a:tc>
                <a:tc>
                  <a:txBody>
                    <a:bodyPr/>
                    <a:lstStyle/>
                    <a:p>
                      <a:pPr algn="ctr"/>
                      <a:r>
                        <a:rPr lang="en-US" sz="1400" dirty="0"/>
                        <a:t>1266</a:t>
                      </a:r>
                    </a:p>
                  </a:txBody>
                  <a:tcPr/>
                </a:tc>
                <a:extLst>
                  <a:ext uri="{0D108BD9-81ED-4DB2-BD59-A6C34878D82A}">
                    <a16:rowId xmlns:a16="http://schemas.microsoft.com/office/drawing/2014/main" val="935846114"/>
                  </a:ext>
                </a:extLst>
              </a:tr>
              <a:tr h="370840">
                <a:tc>
                  <a:txBody>
                    <a:bodyPr/>
                    <a:lstStyle/>
                    <a:p>
                      <a:pPr algn="ctr"/>
                      <a:r>
                        <a:rPr lang="en-US" sz="1400" dirty="0"/>
                        <a:t>2006</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1316</a:t>
                      </a:r>
                    </a:p>
                  </a:txBody>
                  <a:tcPr/>
                </a:tc>
                <a:tc>
                  <a:txBody>
                    <a:bodyPr/>
                    <a:lstStyle/>
                    <a:p>
                      <a:pPr algn="ctr"/>
                      <a:r>
                        <a:rPr lang="en-US" sz="1400" dirty="0"/>
                        <a:t>1316</a:t>
                      </a:r>
                    </a:p>
                  </a:txBody>
                  <a:tcPr/>
                </a:tc>
                <a:extLst>
                  <a:ext uri="{0D108BD9-81ED-4DB2-BD59-A6C34878D82A}">
                    <a16:rowId xmlns:a16="http://schemas.microsoft.com/office/drawing/2014/main" val="2512858993"/>
                  </a:ext>
                </a:extLst>
              </a:tr>
              <a:tr h="370840">
                <a:tc>
                  <a:txBody>
                    <a:bodyPr/>
                    <a:lstStyle/>
                    <a:p>
                      <a:pPr algn="ctr"/>
                      <a:r>
                        <a:rPr lang="en-US" sz="1400" dirty="0"/>
                        <a:t>2007</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1388</a:t>
                      </a:r>
                    </a:p>
                  </a:txBody>
                  <a:tcPr/>
                </a:tc>
                <a:tc>
                  <a:txBody>
                    <a:bodyPr/>
                    <a:lstStyle/>
                    <a:p>
                      <a:pPr algn="ctr"/>
                      <a:r>
                        <a:rPr lang="en-US" sz="1400" dirty="0"/>
                        <a:t>1388</a:t>
                      </a:r>
                    </a:p>
                  </a:txBody>
                  <a:tcPr/>
                </a:tc>
                <a:extLst>
                  <a:ext uri="{0D108BD9-81ED-4DB2-BD59-A6C34878D82A}">
                    <a16:rowId xmlns:a16="http://schemas.microsoft.com/office/drawing/2014/main" val="404444631"/>
                  </a:ext>
                </a:extLst>
              </a:tr>
              <a:tr h="370840">
                <a:tc>
                  <a:txBody>
                    <a:bodyPr/>
                    <a:lstStyle/>
                    <a:p>
                      <a:pPr algn="ctr"/>
                      <a:r>
                        <a:rPr lang="en-US" sz="1400" dirty="0"/>
                        <a:t>2008</a:t>
                      </a:r>
                    </a:p>
                  </a:txBody>
                  <a:tcPr/>
                </a:tc>
                <a:tc>
                  <a:txBody>
                    <a:bodyPr/>
                    <a:lstStyle/>
                    <a:p>
                      <a:pPr algn="ctr"/>
                      <a:r>
                        <a:rPr lang="en-US" sz="1400" dirty="0"/>
                        <a:t>295</a:t>
                      </a:r>
                    </a:p>
                  </a:txBody>
                  <a:tcPr/>
                </a:tc>
                <a:tc>
                  <a:txBody>
                    <a:bodyPr/>
                    <a:lstStyle/>
                    <a:p>
                      <a:pPr algn="ctr"/>
                      <a:endParaRPr lang="en-US" sz="1400" dirty="0"/>
                    </a:p>
                  </a:txBody>
                  <a:tcPr/>
                </a:tc>
                <a:tc>
                  <a:txBody>
                    <a:bodyPr/>
                    <a:lstStyle/>
                    <a:p>
                      <a:pPr algn="ctr"/>
                      <a:r>
                        <a:rPr lang="en-US" sz="1400" dirty="0"/>
                        <a:t>1415</a:t>
                      </a:r>
                    </a:p>
                  </a:txBody>
                  <a:tcPr/>
                </a:tc>
                <a:tc>
                  <a:txBody>
                    <a:bodyPr/>
                    <a:lstStyle/>
                    <a:p>
                      <a:pPr algn="ctr"/>
                      <a:r>
                        <a:rPr lang="en-US" sz="1400" dirty="0"/>
                        <a:t>1415</a:t>
                      </a:r>
                    </a:p>
                  </a:txBody>
                  <a:tcPr/>
                </a:tc>
                <a:extLst>
                  <a:ext uri="{0D108BD9-81ED-4DB2-BD59-A6C34878D82A}">
                    <a16:rowId xmlns:a16="http://schemas.microsoft.com/office/drawing/2014/main" val="2455848887"/>
                  </a:ext>
                </a:extLst>
              </a:tr>
              <a:tr h="370840">
                <a:tc>
                  <a:txBody>
                    <a:bodyPr/>
                    <a:lstStyle/>
                    <a:p>
                      <a:pPr algn="ctr"/>
                      <a:r>
                        <a:rPr lang="en-US" sz="1400" dirty="0"/>
                        <a:t>2009</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1449</a:t>
                      </a:r>
                    </a:p>
                  </a:txBody>
                  <a:tcPr/>
                </a:tc>
                <a:tc>
                  <a:txBody>
                    <a:bodyPr/>
                    <a:lstStyle/>
                    <a:p>
                      <a:pPr algn="ctr"/>
                      <a:r>
                        <a:rPr lang="en-US" sz="1400" dirty="0"/>
                        <a:t>1449</a:t>
                      </a:r>
                    </a:p>
                  </a:txBody>
                  <a:tcPr/>
                </a:tc>
                <a:extLst>
                  <a:ext uri="{0D108BD9-81ED-4DB2-BD59-A6C34878D82A}">
                    <a16:rowId xmlns:a16="http://schemas.microsoft.com/office/drawing/2014/main" val="3269783277"/>
                  </a:ext>
                </a:extLst>
              </a:tr>
              <a:tr h="370840">
                <a:tc>
                  <a:txBody>
                    <a:bodyPr/>
                    <a:lstStyle/>
                    <a:p>
                      <a:pPr algn="ctr"/>
                      <a:r>
                        <a:rPr lang="en-US" sz="1400" dirty="0"/>
                        <a:t>2010</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1436</a:t>
                      </a:r>
                    </a:p>
                  </a:txBody>
                  <a:tcPr/>
                </a:tc>
                <a:tc>
                  <a:txBody>
                    <a:bodyPr/>
                    <a:lstStyle/>
                    <a:p>
                      <a:pPr algn="ctr"/>
                      <a:r>
                        <a:rPr lang="en-US" sz="1400" dirty="0"/>
                        <a:t>1436</a:t>
                      </a:r>
                    </a:p>
                  </a:txBody>
                  <a:tcPr/>
                </a:tc>
                <a:extLst>
                  <a:ext uri="{0D108BD9-81ED-4DB2-BD59-A6C34878D82A}">
                    <a16:rowId xmlns:a16="http://schemas.microsoft.com/office/drawing/2014/main" val="459150231"/>
                  </a:ext>
                </a:extLst>
              </a:tr>
              <a:tr h="370840">
                <a:tc>
                  <a:txBody>
                    <a:bodyPr/>
                    <a:lstStyle/>
                    <a:p>
                      <a:pPr algn="ctr"/>
                      <a:r>
                        <a:rPr lang="en-US" sz="1400" dirty="0"/>
                        <a:t>2011</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1439</a:t>
                      </a:r>
                    </a:p>
                  </a:txBody>
                  <a:tcPr/>
                </a:tc>
                <a:tc>
                  <a:txBody>
                    <a:bodyPr/>
                    <a:lstStyle/>
                    <a:p>
                      <a:pPr algn="ctr"/>
                      <a:r>
                        <a:rPr lang="en-US" sz="1400" dirty="0"/>
                        <a:t>1439</a:t>
                      </a:r>
                    </a:p>
                  </a:txBody>
                  <a:tcPr/>
                </a:tc>
                <a:extLst>
                  <a:ext uri="{0D108BD9-81ED-4DB2-BD59-A6C34878D82A}">
                    <a16:rowId xmlns:a16="http://schemas.microsoft.com/office/drawing/2014/main" val="3912432320"/>
                  </a:ext>
                </a:extLst>
              </a:tr>
              <a:tr h="370840">
                <a:tc>
                  <a:txBody>
                    <a:bodyPr/>
                    <a:lstStyle/>
                    <a:p>
                      <a:pPr algn="ctr"/>
                      <a:r>
                        <a:rPr lang="en-US" sz="1400" dirty="0"/>
                        <a:t>2012</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1449</a:t>
                      </a:r>
                    </a:p>
                  </a:txBody>
                  <a:tcPr/>
                </a:tc>
                <a:tc>
                  <a:txBody>
                    <a:bodyPr/>
                    <a:lstStyle/>
                    <a:p>
                      <a:pPr algn="ctr"/>
                      <a:r>
                        <a:rPr lang="en-US" sz="1400" dirty="0"/>
                        <a:t>1449</a:t>
                      </a:r>
                    </a:p>
                  </a:txBody>
                  <a:tcPr/>
                </a:tc>
                <a:extLst>
                  <a:ext uri="{0D108BD9-81ED-4DB2-BD59-A6C34878D82A}">
                    <a16:rowId xmlns:a16="http://schemas.microsoft.com/office/drawing/2014/main" val="2193689686"/>
                  </a:ext>
                </a:extLst>
              </a:tr>
              <a:tr h="370840">
                <a:tc>
                  <a:txBody>
                    <a:bodyPr/>
                    <a:lstStyle/>
                    <a:p>
                      <a:pPr algn="ctr"/>
                      <a:r>
                        <a:rPr lang="en-US" sz="1400" dirty="0"/>
                        <a:t>2013</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1521</a:t>
                      </a:r>
                    </a:p>
                  </a:txBody>
                  <a:tcPr/>
                </a:tc>
                <a:tc>
                  <a:txBody>
                    <a:bodyPr/>
                    <a:lstStyle/>
                    <a:p>
                      <a:pPr algn="ctr"/>
                      <a:r>
                        <a:rPr lang="en-US" sz="1400" dirty="0"/>
                        <a:t>1521</a:t>
                      </a:r>
                    </a:p>
                  </a:txBody>
                  <a:tcPr/>
                </a:tc>
                <a:extLst>
                  <a:ext uri="{0D108BD9-81ED-4DB2-BD59-A6C34878D82A}">
                    <a16:rowId xmlns:a16="http://schemas.microsoft.com/office/drawing/2014/main" val="1321120267"/>
                  </a:ext>
                </a:extLst>
              </a:tr>
              <a:tr h="370840">
                <a:tc>
                  <a:txBody>
                    <a:bodyPr/>
                    <a:lstStyle/>
                    <a:p>
                      <a:pPr algn="ctr"/>
                      <a:r>
                        <a:rPr lang="en-US" sz="1400" dirty="0"/>
                        <a:t>2014</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1520</a:t>
                      </a:r>
                    </a:p>
                  </a:txBody>
                  <a:tcPr/>
                </a:tc>
                <a:tc>
                  <a:txBody>
                    <a:bodyPr/>
                    <a:lstStyle/>
                    <a:p>
                      <a:pPr algn="ctr"/>
                      <a:r>
                        <a:rPr lang="en-US" sz="1400" dirty="0"/>
                        <a:t>1520</a:t>
                      </a:r>
                    </a:p>
                  </a:txBody>
                  <a:tcPr/>
                </a:tc>
                <a:extLst>
                  <a:ext uri="{0D108BD9-81ED-4DB2-BD59-A6C34878D82A}">
                    <a16:rowId xmlns:a16="http://schemas.microsoft.com/office/drawing/2014/main" val="3206013333"/>
                  </a:ext>
                </a:extLst>
              </a:tr>
              <a:tr h="370840">
                <a:tc>
                  <a:txBody>
                    <a:bodyPr/>
                    <a:lstStyle/>
                    <a:p>
                      <a:pPr algn="ctr"/>
                      <a:r>
                        <a:rPr lang="en-US" sz="1400" dirty="0"/>
                        <a:t>2015</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1543</a:t>
                      </a:r>
                    </a:p>
                  </a:txBody>
                  <a:tcPr/>
                </a:tc>
                <a:tc>
                  <a:txBody>
                    <a:bodyPr/>
                    <a:lstStyle/>
                    <a:p>
                      <a:pPr algn="ctr"/>
                      <a:r>
                        <a:rPr lang="en-US" sz="1400" dirty="0"/>
                        <a:t>1543</a:t>
                      </a:r>
                    </a:p>
                  </a:txBody>
                  <a:tcPr/>
                </a:tc>
                <a:extLst>
                  <a:ext uri="{0D108BD9-81ED-4DB2-BD59-A6C34878D82A}">
                    <a16:rowId xmlns:a16="http://schemas.microsoft.com/office/drawing/2014/main" val="3103847298"/>
                  </a:ext>
                </a:extLst>
              </a:tr>
              <a:tr h="370840">
                <a:tc>
                  <a:txBody>
                    <a:bodyPr/>
                    <a:lstStyle/>
                    <a:p>
                      <a:pPr algn="ctr"/>
                      <a:r>
                        <a:rPr lang="en-US" sz="1400" dirty="0"/>
                        <a:t>2016</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1564</a:t>
                      </a:r>
                    </a:p>
                  </a:txBody>
                  <a:tcPr/>
                </a:tc>
                <a:tc>
                  <a:txBody>
                    <a:bodyPr/>
                    <a:lstStyle/>
                    <a:p>
                      <a:pPr algn="ctr"/>
                      <a:r>
                        <a:rPr lang="en-US" sz="1400" dirty="0"/>
                        <a:t>1564</a:t>
                      </a:r>
                    </a:p>
                  </a:txBody>
                  <a:tcPr/>
                </a:tc>
                <a:extLst>
                  <a:ext uri="{0D108BD9-81ED-4DB2-BD59-A6C34878D82A}">
                    <a16:rowId xmlns:a16="http://schemas.microsoft.com/office/drawing/2014/main" val="1752907753"/>
                  </a:ext>
                </a:extLst>
              </a:tr>
              <a:tr h="370840">
                <a:tc>
                  <a:txBody>
                    <a:bodyPr/>
                    <a:lstStyle/>
                    <a:p>
                      <a:pPr algn="ctr"/>
                      <a:r>
                        <a:rPr lang="en-US" sz="1400" dirty="0"/>
                        <a:t>2017</a:t>
                      </a:r>
                    </a:p>
                  </a:txBody>
                  <a:tcPr/>
                </a:tc>
                <a:tc>
                  <a:txBody>
                    <a:bodyPr/>
                    <a:lstStyle/>
                    <a:p>
                      <a:pPr algn="ctr"/>
                      <a:r>
                        <a:rPr lang="en-US" sz="1400" dirty="0"/>
                        <a:t>295</a:t>
                      </a:r>
                    </a:p>
                  </a:txBody>
                  <a:tcPr/>
                </a:tc>
                <a:tc>
                  <a:txBody>
                    <a:bodyPr/>
                    <a:lstStyle/>
                    <a:p>
                      <a:pPr algn="ctr"/>
                      <a:r>
                        <a:rPr lang="en-US" sz="1400" dirty="0"/>
                        <a:t>295</a:t>
                      </a:r>
                    </a:p>
                  </a:txBody>
                  <a:tcPr/>
                </a:tc>
                <a:tc>
                  <a:txBody>
                    <a:bodyPr/>
                    <a:lstStyle/>
                    <a:p>
                      <a:pPr algn="ctr"/>
                      <a:r>
                        <a:rPr lang="en-US" sz="1400" dirty="0"/>
                        <a:t>1565</a:t>
                      </a:r>
                    </a:p>
                  </a:txBody>
                  <a:tcPr/>
                </a:tc>
                <a:tc>
                  <a:txBody>
                    <a:bodyPr/>
                    <a:lstStyle/>
                    <a:p>
                      <a:pPr algn="ctr"/>
                      <a:r>
                        <a:rPr lang="en-US" sz="1400" dirty="0"/>
                        <a:t>1565</a:t>
                      </a:r>
                    </a:p>
                  </a:txBody>
                  <a:tcPr/>
                </a:tc>
                <a:extLst>
                  <a:ext uri="{0D108BD9-81ED-4DB2-BD59-A6C34878D82A}">
                    <a16:rowId xmlns:a16="http://schemas.microsoft.com/office/drawing/2014/main" val="3831464592"/>
                  </a:ext>
                </a:extLst>
              </a:tr>
            </a:tbl>
          </a:graphicData>
        </a:graphic>
      </p:graphicFrame>
      <p:sp>
        <p:nvSpPr>
          <p:cNvPr id="6" name="Rectangle 5">
            <a:extLst>
              <a:ext uri="{FF2B5EF4-FFF2-40B4-BE49-F238E27FC236}">
                <a16:creationId xmlns:a16="http://schemas.microsoft.com/office/drawing/2014/main" id="{5D044691-D109-47CE-A260-527C2674417A}"/>
              </a:ext>
            </a:extLst>
          </p:cNvPr>
          <p:cNvSpPr/>
          <p:nvPr/>
        </p:nvSpPr>
        <p:spPr>
          <a:xfrm>
            <a:off x="7921188" y="765143"/>
            <a:ext cx="4107884" cy="954107"/>
          </a:xfrm>
          <a:prstGeom prst="rect">
            <a:avLst/>
          </a:prstGeom>
        </p:spPr>
        <p:txBody>
          <a:bodyPr wrap="square">
            <a:spAutoFit/>
          </a:bodyPr>
          <a:lstStyle/>
          <a:p>
            <a:r>
              <a:rPr lang="en-US" sz="1400" dirty="0"/>
              <a:t>2003 seems to have less data than the later years, so train a classifier for 2003 and apply it to 2003 alone; then train another classifier for 2004-2017 pooled and apply it to 2004 - 2018</a:t>
            </a:r>
          </a:p>
        </p:txBody>
      </p:sp>
    </p:spTree>
    <p:extLst>
      <p:ext uri="{BB962C8B-B14F-4D97-AF65-F5344CB8AC3E}">
        <p14:creationId xmlns:p14="http://schemas.microsoft.com/office/powerpoint/2010/main" val="33569710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0E28C15-DB2D-4364-9FBA-FEB5BA0357FB}"/>
              </a:ext>
            </a:extLst>
          </p:cNvPr>
          <p:cNvSpPr txBox="1"/>
          <p:nvPr/>
        </p:nvSpPr>
        <p:spPr>
          <a:xfrm>
            <a:off x="2207371" y="2629234"/>
            <a:ext cx="7777257" cy="461665"/>
          </a:xfrm>
          <a:prstGeom prst="rect">
            <a:avLst/>
          </a:prstGeom>
          <a:noFill/>
        </p:spPr>
        <p:txBody>
          <a:bodyPr wrap="none" rtlCol="0">
            <a:spAutoFit/>
          </a:bodyPr>
          <a:lstStyle/>
          <a:p>
            <a:r>
              <a:rPr lang="en-US" sz="2400" dirty="0"/>
              <a:t>Additional ground reference data for land cover classification</a:t>
            </a:r>
          </a:p>
        </p:txBody>
      </p:sp>
    </p:spTree>
    <p:extLst>
      <p:ext uri="{BB962C8B-B14F-4D97-AF65-F5344CB8AC3E}">
        <p14:creationId xmlns:p14="http://schemas.microsoft.com/office/powerpoint/2010/main" val="14470004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B36A3DDD-8EC0-432A-BF68-B90CDCFBFDA3}"/>
              </a:ext>
            </a:extLst>
          </p:cNvPr>
          <p:cNvGraphicFramePr>
            <a:graphicFrameLocks noGrp="1"/>
          </p:cNvGraphicFramePr>
          <p:nvPr>
            <p:extLst>
              <p:ext uri="{D42A27DB-BD31-4B8C-83A1-F6EECF244321}">
                <p14:modId xmlns:p14="http://schemas.microsoft.com/office/powerpoint/2010/main" val="593154302"/>
              </p:ext>
            </p:extLst>
          </p:nvPr>
        </p:nvGraphicFramePr>
        <p:xfrm>
          <a:off x="122548" y="719666"/>
          <a:ext cx="11924907" cy="4719320"/>
        </p:xfrm>
        <a:graphic>
          <a:graphicData uri="http://schemas.openxmlformats.org/drawingml/2006/table">
            <a:tbl>
              <a:tblPr firstRow="1" bandRow="1">
                <a:tableStyleId>{5C22544A-7EE6-4342-B048-85BDC9FD1C3A}</a:tableStyleId>
              </a:tblPr>
              <a:tblGrid>
                <a:gridCol w="3974969">
                  <a:extLst>
                    <a:ext uri="{9D8B030D-6E8A-4147-A177-3AD203B41FA5}">
                      <a16:colId xmlns:a16="http://schemas.microsoft.com/office/drawing/2014/main" val="4289855874"/>
                    </a:ext>
                  </a:extLst>
                </a:gridCol>
                <a:gridCol w="3974969">
                  <a:extLst>
                    <a:ext uri="{9D8B030D-6E8A-4147-A177-3AD203B41FA5}">
                      <a16:colId xmlns:a16="http://schemas.microsoft.com/office/drawing/2014/main" val="2696804520"/>
                    </a:ext>
                  </a:extLst>
                </a:gridCol>
                <a:gridCol w="3974969">
                  <a:extLst>
                    <a:ext uri="{9D8B030D-6E8A-4147-A177-3AD203B41FA5}">
                      <a16:colId xmlns:a16="http://schemas.microsoft.com/office/drawing/2014/main" val="3963124334"/>
                    </a:ext>
                  </a:extLst>
                </a:gridCol>
              </a:tblGrid>
              <a:tr h="370840">
                <a:tc>
                  <a:txBody>
                    <a:bodyPr/>
                    <a:lstStyle/>
                    <a:p>
                      <a:endParaRPr lang="en-US" dirty="0"/>
                    </a:p>
                  </a:txBody>
                  <a:tcPr/>
                </a:tc>
                <a:tc>
                  <a:txBody>
                    <a:bodyPr/>
                    <a:lstStyle/>
                    <a:p>
                      <a:r>
                        <a:rPr lang="en-US" dirty="0"/>
                        <a:t>PLOS MT</a:t>
                      </a:r>
                    </a:p>
                  </a:txBody>
                  <a:tcPr/>
                </a:tc>
                <a:tc>
                  <a:txBody>
                    <a:bodyPr/>
                    <a:lstStyle/>
                    <a:p>
                      <a:r>
                        <a:rPr lang="en-US" dirty="0"/>
                        <a:t>Soy_pts_agsat_1</a:t>
                      </a:r>
                    </a:p>
                  </a:txBody>
                  <a:tcPr/>
                </a:tc>
                <a:extLst>
                  <a:ext uri="{0D108BD9-81ED-4DB2-BD59-A6C34878D82A}">
                    <a16:rowId xmlns:a16="http://schemas.microsoft.com/office/drawing/2014/main" val="3239323884"/>
                  </a:ext>
                </a:extLst>
              </a:tr>
              <a:tr h="370840">
                <a:tc>
                  <a:txBody>
                    <a:bodyPr/>
                    <a:lstStyle/>
                    <a:p>
                      <a:r>
                        <a:rPr lang="en-US" dirty="0"/>
                        <a:t>Description</a:t>
                      </a:r>
                    </a:p>
                  </a:txBody>
                  <a:tcPr/>
                </a:tc>
                <a:tc>
                  <a:txBody>
                    <a:bodyPr/>
                    <a:lstStyle/>
                    <a:p>
                      <a:r>
                        <a:rPr lang="en-US" dirty="0"/>
                        <a:t>Only in Mato Grosso (is the ‘new one’)</a:t>
                      </a:r>
                    </a:p>
                  </a:txBody>
                  <a:tcPr/>
                </a:tc>
                <a:tc>
                  <a:txBody>
                    <a:bodyPr/>
                    <a:lstStyle/>
                    <a:p>
                      <a:r>
                        <a:rPr lang="en-US" dirty="0"/>
                        <a:t>Only in Mato Grosso</a:t>
                      </a:r>
                    </a:p>
                  </a:txBody>
                  <a:tcPr/>
                </a:tc>
                <a:extLst>
                  <a:ext uri="{0D108BD9-81ED-4DB2-BD59-A6C34878D82A}">
                    <a16:rowId xmlns:a16="http://schemas.microsoft.com/office/drawing/2014/main" val="1807413295"/>
                  </a:ext>
                </a:extLst>
              </a:tr>
              <a:tr h="370840">
                <a:tc>
                  <a:txBody>
                    <a:bodyPr/>
                    <a:lstStyle/>
                    <a:p>
                      <a:r>
                        <a:rPr lang="en-US" dirty="0"/>
                        <a:t>GEE asset id</a:t>
                      </a:r>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minghuiz</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LandUse</a:t>
                      </a:r>
                      <a:r>
                        <a:rPr lang="en-US" sz="1800" b="0" i="0" kern="1200" dirty="0">
                          <a:solidFill>
                            <a:schemeClr val="dk1"/>
                          </a:solidFill>
                          <a:effectLst/>
                          <a:latin typeface="+mn-lt"/>
                          <a:ea typeface="+mn-ea"/>
                          <a:cs typeface="+mn-cs"/>
                        </a:rPr>
                        <a:t>/MT_ground_reference_data_PLOS_2017</a:t>
                      </a:r>
                      <a:endParaRPr lang="en-US" dirty="0"/>
                    </a:p>
                  </a:txBody>
                  <a:tcPr/>
                </a:tc>
                <a:tc>
                  <a:txBody>
                    <a:bodyPr/>
                    <a:lstStyle/>
                    <a:p>
                      <a:r>
                        <a:rPr lang="en-US" sz="1800" b="0" i="0" kern="1200" dirty="0">
                          <a:solidFill>
                            <a:schemeClr val="dk1"/>
                          </a:solidFill>
                          <a:effectLst/>
                          <a:latin typeface="+mn-lt"/>
                          <a:ea typeface="+mn-ea"/>
                          <a:cs typeface="+mn-cs"/>
                        </a:rPr>
                        <a:t>users/</a:t>
                      </a:r>
                      <a:r>
                        <a:rPr lang="en-US" sz="1800" b="0" i="0" kern="1200" dirty="0" err="1">
                          <a:solidFill>
                            <a:schemeClr val="dk1"/>
                          </a:solidFill>
                          <a:effectLst/>
                          <a:latin typeface="+mn-lt"/>
                          <a:ea typeface="+mn-ea"/>
                          <a:cs typeface="+mn-cs"/>
                        </a:rPr>
                        <a:t>cloudymccloudface</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cohnlab</a:t>
                      </a:r>
                      <a:r>
                        <a:rPr lang="en-US" sz="1800" b="0" i="0" kern="1200" dirty="0">
                          <a:solidFill>
                            <a:schemeClr val="dk1"/>
                          </a:solidFill>
                          <a:effectLst/>
                          <a:latin typeface="+mn-lt"/>
                          <a:ea typeface="+mn-ea"/>
                          <a:cs typeface="+mn-cs"/>
                        </a:rPr>
                        <a:t>/</a:t>
                      </a:r>
                      <a:r>
                        <a:rPr lang="en-US" sz="1800" b="0" i="0" kern="1200" dirty="0" err="1">
                          <a:solidFill>
                            <a:schemeClr val="dk1"/>
                          </a:solidFill>
                          <a:effectLst/>
                          <a:latin typeface="+mn-lt"/>
                          <a:ea typeface="+mn-ea"/>
                          <a:cs typeface="+mn-cs"/>
                        </a:rPr>
                        <a:t>agroserv</a:t>
                      </a:r>
                      <a:r>
                        <a:rPr lang="en-US" sz="1800" b="0" i="0" kern="1200" dirty="0">
                          <a:solidFill>
                            <a:schemeClr val="dk1"/>
                          </a:solidFill>
                          <a:effectLst/>
                          <a:latin typeface="+mn-lt"/>
                          <a:ea typeface="+mn-ea"/>
                          <a:cs typeface="+mn-cs"/>
                        </a:rPr>
                        <a:t>/soylc_train_pts_agsat_1</a:t>
                      </a:r>
                      <a:endParaRPr lang="en-US" dirty="0"/>
                    </a:p>
                  </a:txBody>
                  <a:tcPr/>
                </a:tc>
                <a:extLst>
                  <a:ext uri="{0D108BD9-81ED-4DB2-BD59-A6C34878D82A}">
                    <a16:rowId xmlns:a16="http://schemas.microsoft.com/office/drawing/2014/main" val="2865272392"/>
                  </a:ext>
                </a:extLst>
              </a:tr>
              <a:tr h="370840">
                <a:tc>
                  <a:txBody>
                    <a:bodyPr/>
                    <a:lstStyle/>
                    <a:p>
                      <a:r>
                        <a:rPr lang="en-US" dirty="0"/>
                        <a:t>Years</a:t>
                      </a:r>
                    </a:p>
                  </a:txBody>
                  <a:tcPr/>
                </a:tc>
                <a:tc>
                  <a:txBody>
                    <a:bodyPr/>
                    <a:lstStyle/>
                    <a:p>
                      <a:r>
                        <a:rPr lang="en-US" dirty="0"/>
                        <a:t>2005 – 2013</a:t>
                      </a:r>
                    </a:p>
                  </a:txBody>
                  <a:tcPr/>
                </a:tc>
                <a:tc>
                  <a:txBody>
                    <a:bodyPr/>
                    <a:lstStyle/>
                    <a:p>
                      <a:r>
                        <a:rPr lang="en-US" dirty="0"/>
                        <a:t>2003 - 2017</a:t>
                      </a:r>
                    </a:p>
                  </a:txBody>
                  <a:tcPr/>
                </a:tc>
                <a:extLst>
                  <a:ext uri="{0D108BD9-81ED-4DB2-BD59-A6C34878D82A}">
                    <a16:rowId xmlns:a16="http://schemas.microsoft.com/office/drawing/2014/main" val="1143381346"/>
                  </a:ext>
                </a:extLst>
              </a:tr>
              <a:tr h="370840">
                <a:tc>
                  <a:txBody>
                    <a:bodyPr/>
                    <a:lstStyle/>
                    <a:p>
                      <a:r>
                        <a:rPr lang="en-US" dirty="0"/>
                        <a:t>Property name</a:t>
                      </a:r>
                    </a:p>
                  </a:txBody>
                  <a:tcPr/>
                </a:tc>
                <a:tc>
                  <a:txBody>
                    <a:bodyPr/>
                    <a:lstStyle/>
                    <a:p>
                      <a:r>
                        <a:rPr lang="en-US" dirty="0" err="1"/>
                        <a:t>clsidYEAR</a:t>
                      </a:r>
                      <a:r>
                        <a:rPr lang="en-US" dirty="0"/>
                        <a:t> (YEAR = 2005 to 2013)</a:t>
                      </a:r>
                    </a:p>
                  </a:txBody>
                  <a:tcPr/>
                </a:tc>
                <a:tc>
                  <a:txBody>
                    <a:bodyPr/>
                    <a:lstStyle/>
                    <a:p>
                      <a:r>
                        <a:rPr lang="en-US" dirty="0"/>
                        <a:t>class</a:t>
                      </a:r>
                    </a:p>
                  </a:txBody>
                  <a:tcPr/>
                </a:tc>
                <a:extLst>
                  <a:ext uri="{0D108BD9-81ED-4DB2-BD59-A6C34878D82A}">
                    <a16:rowId xmlns:a16="http://schemas.microsoft.com/office/drawing/2014/main" val="2540056077"/>
                  </a:ext>
                </a:extLst>
              </a:tr>
              <a:tr h="370840">
                <a:tc>
                  <a:txBody>
                    <a:bodyPr/>
                    <a:lstStyle/>
                    <a:p>
                      <a:r>
                        <a:rPr lang="en-US" dirty="0"/>
                        <a:t>soy-single </a:t>
                      </a:r>
                    </a:p>
                  </a:txBody>
                  <a:tcPr/>
                </a:tc>
                <a:tc>
                  <a:txBody>
                    <a:bodyPr/>
                    <a:lstStyle/>
                    <a:p>
                      <a:r>
                        <a:rPr lang="en-US" dirty="0"/>
                        <a:t>2</a:t>
                      </a:r>
                    </a:p>
                  </a:txBody>
                  <a:tcPr/>
                </a:tc>
                <a:tc>
                  <a:txBody>
                    <a:bodyPr/>
                    <a:lstStyle/>
                    <a:p>
                      <a:r>
                        <a:rPr lang="en-US" dirty="0"/>
                        <a:t>0</a:t>
                      </a:r>
                    </a:p>
                  </a:txBody>
                  <a:tcPr/>
                </a:tc>
                <a:extLst>
                  <a:ext uri="{0D108BD9-81ED-4DB2-BD59-A6C34878D82A}">
                    <a16:rowId xmlns:a16="http://schemas.microsoft.com/office/drawing/2014/main" val="2056670085"/>
                  </a:ext>
                </a:extLst>
              </a:tr>
              <a:tr h="370840">
                <a:tc>
                  <a:txBody>
                    <a:bodyPr/>
                    <a:lstStyle/>
                    <a:p>
                      <a:r>
                        <a:rPr lang="en-US" dirty="0"/>
                        <a:t>Soy-double</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val="2234548644"/>
                  </a:ext>
                </a:extLst>
              </a:tr>
              <a:tr h="370840">
                <a:tc>
                  <a:txBody>
                    <a:bodyPr/>
                    <a:lstStyle/>
                    <a:p>
                      <a:r>
                        <a:rPr lang="en-US" dirty="0"/>
                        <a:t>Agri, </a:t>
                      </a:r>
                      <a:r>
                        <a:rPr lang="en-US" dirty="0" err="1"/>
                        <a:t>nonsoy</a:t>
                      </a:r>
                      <a:endParaRPr lang="en-US" dirty="0"/>
                    </a:p>
                  </a:txBody>
                  <a:tcPr/>
                </a:tc>
                <a:tc>
                  <a:txBody>
                    <a:bodyPr/>
                    <a:lstStyle/>
                    <a:p>
                      <a:r>
                        <a:rPr lang="en-US" dirty="0"/>
                        <a:t>n/a</a:t>
                      </a:r>
                    </a:p>
                  </a:txBody>
                  <a:tcPr/>
                </a:tc>
                <a:tc>
                  <a:txBody>
                    <a:bodyPr/>
                    <a:lstStyle/>
                    <a:p>
                      <a:r>
                        <a:rPr lang="en-US" dirty="0"/>
                        <a:t>2</a:t>
                      </a:r>
                    </a:p>
                  </a:txBody>
                  <a:tcPr/>
                </a:tc>
                <a:extLst>
                  <a:ext uri="{0D108BD9-81ED-4DB2-BD59-A6C34878D82A}">
                    <a16:rowId xmlns:a16="http://schemas.microsoft.com/office/drawing/2014/main" val="1588162303"/>
                  </a:ext>
                </a:extLst>
              </a:tr>
              <a:tr h="370840">
                <a:tc>
                  <a:txBody>
                    <a:bodyPr/>
                    <a:lstStyle/>
                    <a:p>
                      <a:r>
                        <a:rPr lang="en-US" dirty="0"/>
                        <a:t>Cotton</a:t>
                      </a:r>
                    </a:p>
                  </a:txBody>
                  <a:tcPr/>
                </a:tc>
                <a:tc>
                  <a:txBody>
                    <a:bodyPr/>
                    <a:lstStyle/>
                    <a:p>
                      <a:r>
                        <a:rPr lang="en-US" dirty="0"/>
                        <a:t>3</a:t>
                      </a:r>
                    </a:p>
                  </a:txBody>
                  <a:tcPr/>
                </a:tc>
                <a:tc>
                  <a:txBody>
                    <a:bodyPr/>
                    <a:lstStyle/>
                    <a:p>
                      <a:r>
                        <a:rPr lang="en-US" dirty="0"/>
                        <a:t>n/a</a:t>
                      </a:r>
                    </a:p>
                  </a:txBody>
                  <a:tcPr/>
                </a:tc>
                <a:extLst>
                  <a:ext uri="{0D108BD9-81ED-4DB2-BD59-A6C34878D82A}">
                    <a16:rowId xmlns:a16="http://schemas.microsoft.com/office/drawing/2014/main" val="3604676075"/>
                  </a:ext>
                </a:extLst>
              </a:tr>
              <a:tr h="370840">
                <a:tc>
                  <a:txBody>
                    <a:bodyPr/>
                    <a:lstStyle/>
                    <a:p>
                      <a:r>
                        <a:rPr lang="en-US" dirty="0"/>
                        <a:t>Pasture/</a:t>
                      </a:r>
                      <a:r>
                        <a:rPr lang="en-US" dirty="0" err="1"/>
                        <a:t>cerrado</a:t>
                      </a:r>
                      <a:endParaRPr lang="en-US" dirty="0"/>
                    </a:p>
                  </a:txBody>
                  <a:tcPr/>
                </a:tc>
                <a:tc>
                  <a:txBody>
                    <a:bodyPr/>
                    <a:lstStyle/>
                    <a:p>
                      <a:r>
                        <a:rPr lang="en-US" dirty="0"/>
                        <a:t>4</a:t>
                      </a:r>
                    </a:p>
                  </a:txBody>
                  <a:tcPr/>
                </a:tc>
                <a:tc>
                  <a:txBody>
                    <a:bodyPr/>
                    <a:lstStyle/>
                    <a:p>
                      <a:r>
                        <a:rPr lang="en-US" dirty="0"/>
                        <a:t>n/a</a:t>
                      </a:r>
                    </a:p>
                  </a:txBody>
                  <a:tcPr/>
                </a:tc>
                <a:extLst>
                  <a:ext uri="{0D108BD9-81ED-4DB2-BD59-A6C34878D82A}">
                    <a16:rowId xmlns:a16="http://schemas.microsoft.com/office/drawing/2014/main" val="3847550890"/>
                  </a:ext>
                </a:extLst>
              </a:tr>
              <a:tr h="370840">
                <a:tc>
                  <a:txBody>
                    <a:bodyPr/>
                    <a:lstStyle/>
                    <a:p>
                      <a:r>
                        <a:rPr lang="en-US" dirty="0"/>
                        <a:t>Soy-cotton</a:t>
                      </a:r>
                    </a:p>
                  </a:txBody>
                  <a:tcPr/>
                </a:tc>
                <a:tc>
                  <a:txBody>
                    <a:bodyPr/>
                    <a:lstStyle/>
                    <a:p>
                      <a:r>
                        <a:rPr lang="en-US" dirty="0"/>
                        <a:t>9</a:t>
                      </a:r>
                    </a:p>
                  </a:txBody>
                  <a:tcPr/>
                </a:tc>
                <a:tc>
                  <a:txBody>
                    <a:bodyPr/>
                    <a:lstStyle/>
                    <a:p>
                      <a:r>
                        <a:rPr lang="en-US" dirty="0"/>
                        <a:t>n/a</a:t>
                      </a:r>
                    </a:p>
                  </a:txBody>
                  <a:tcPr/>
                </a:tc>
                <a:extLst>
                  <a:ext uri="{0D108BD9-81ED-4DB2-BD59-A6C34878D82A}">
                    <a16:rowId xmlns:a16="http://schemas.microsoft.com/office/drawing/2014/main" val="580884953"/>
                  </a:ext>
                </a:extLst>
              </a:tr>
              <a:tr h="370840">
                <a:tc>
                  <a:txBody>
                    <a:bodyPr/>
                    <a:lstStyle/>
                    <a:p>
                      <a:r>
                        <a:rPr lang="en-US" dirty="0"/>
                        <a:t>Unknown value</a:t>
                      </a:r>
                    </a:p>
                  </a:txBody>
                  <a:tcPr/>
                </a:tc>
                <a:tc>
                  <a:txBody>
                    <a:bodyPr/>
                    <a:lstStyle/>
                    <a:p>
                      <a:r>
                        <a:rPr lang="en-US" dirty="0"/>
                        <a:t>0</a:t>
                      </a:r>
                    </a:p>
                  </a:txBody>
                  <a:tcPr/>
                </a:tc>
                <a:tc>
                  <a:txBody>
                    <a:bodyPr/>
                    <a:lstStyle/>
                    <a:p>
                      <a:r>
                        <a:rPr lang="en-US" dirty="0"/>
                        <a:t>n/a</a:t>
                      </a:r>
                    </a:p>
                  </a:txBody>
                  <a:tcPr/>
                </a:tc>
                <a:extLst>
                  <a:ext uri="{0D108BD9-81ED-4DB2-BD59-A6C34878D82A}">
                    <a16:rowId xmlns:a16="http://schemas.microsoft.com/office/drawing/2014/main" val="824822996"/>
                  </a:ext>
                </a:extLst>
              </a:tr>
            </a:tbl>
          </a:graphicData>
        </a:graphic>
      </p:graphicFrame>
      <p:sp>
        <p:nvSpPr>
          <p:cNvPr id="4" name="Rectangle 3">
            <a:extLst>
              <a:ext uri="{FF2B5EF4-FFF2-40B4-BE49-F238E27FC236}">
                <a16:creationId xmlns:a16="http://schemas.microsoft.com/office/drawing/2014/main" id="{59693993-EA14-46DE-9A3E-9F00F786D2BC}"/>
              </a:ext>
            </a:extLst>
          </p:cNvPr>
          <p:cNvSpPr/>
          <p:nvPr/>
        </p:nvSpPr>
        <p:spPr>
          <a:xfrm>
            <a:off x="8835119" y="6550223"/>
            <a:ext cx="3356881" cy="307777"/>
          </a:xfrm>
          <a:prstGeom prst="rect">
            <a:avLst/>
          </a:prstGeom>
        </p:spPr>
        <p:txBody>
          <a:bodyPr wrap="none">
            <a:spAutoFit/>
          </a:bodyPr>
          <a:lstStyle/>
          <a:p>
            <a:r>
              <a:rPr lang="en-US" sz="1400" dirty="0"/>
              <a:t>GEE file </a:t>
            </a:r>
            <a:r>
              <a:rPr lang="en-US" sz="1400" dirty="0" err="1"/>
              <a:t>LandCover</a:t>
            </a:r>
            <a:r>
              <a:rPr lang="en-US" sz="1400" dirty="0"/>
              <a:t>/Soy Classification Trial 2</a:t>
            </a:r>
          </a:p>
        </p:txBody>
      </p:sp>
      <p:sp>
        <p:nvSpPr>
          <p:cNvPr id="5" name="Rectangle 4">
            <a:extLst>
              <a:ext uri="{FF2B5EF4-FFF2-40B4-BE49-F238E27FC236}">
                <a16:creationId xmlns:a16="http://schemas.microsoft.com/office/drawing/2014/main" id="{AC4745E1-6ECB-41FC-88F5-58E658DAB428}"/>
              </a:ext>
            </a:extLst>
          </p:cNvPr>
          <p:cNvSpPr/>
          <p:nvPr/>
        </p:nvSpPr>
        <p:spPr>
          <a:xfrm>
            <a:off x="644797" y="5686827"/>
            <a:ext cx="6036461" cy="738664"/>
          </a:xfrm>
          <a:prstGeom prst="rect">
            <a:avLst/>
          </a:prstGeom>
        </p:spPr>
        <p:txBody>
          <a:bodyPr wrap="none">
            <a:spAutoFit/>
          </a:bodyPr>
          <a:lstStyle/>
          <a:p>
            <a:pPr marL="285750" indent="-285750">
              <a:buFont typeface="Arial" panose="020B0604020202020204" pitchFamily="34" charset="0"/>
              <a:buChar char="•"/>
            </a:pPr>
            <a:r>
              <a:rPr lang="en-US" sz="1400" dirty="0"/>
              <a:t>Reclassify PLOS MT to match soy_pts_agsat_1</a:t>
            </a:r>
          </a:p>
          <a:p>
            <a:pPr marL="285750" indent="-285750">
              <a:buFont typeface="Arial" panose="020B0604020202020204" pitchFamily="34" charset="0"/>
              <a:buChar char="•"/>
            </a:pPr>
            <a:r>
              <a:rPr lang="en-US" sz="1400" dirty="0"/>
              <a:t>Create a single training point for each year instead of lumping multiple years</a:t>
            </a:r>
          </a:p>
          <a:p>
            <a:pPr marL="285750" indent="-285750">
              <a:buFont typeface="Arial" panose="020B0604020202020204" pitchFamily="34" charset="0"/>
              <a:buChar char="•"/>
            </a:pPr>
            <a:r>
              <a:rPr lang="en-US" sz="1400" dirty="0"/>
              <a:t>For the original unknown value, change 0 to -1 and delete that year’s data</a:t>
            </a:r>
          </a:p>
        </p:txBody>
      </p:sp>
    </p:spTree>
    <p:extLst>
      <p:ext uri="{BB962C8B-B14F-4D97-AF65-F5344CB8AC3E}">
        <p14:creationId xmlns:p14="http://schemas.microsoft.com/office/powerpoint/2010/main" val="23897478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A273221-D674-45D8-B9F6-20A9B397588F}"/>
              </a:ext>
            </a:extLst>
          </p:cNvPr>
          <p:cNvSpPr txBox="1"/>
          <p:nvPr/>
        </p:nvSpPr>
        <p:spPr>
          <a:xfrm>
            <a:off x="3088914" y="2440698"/>
            <a:ext cx="5758499" cy="461665"/>
          </a:xfrm>
          <a:prstGeom prst="rect">
            <a:avLst/>
          </a:prstGeom>
          <a:noFill/>
        </p:spPr>
        <p:txBody>
          <a:bodyPr wrap="none" rtlCol="0">
            <a:spAutoFit/>
          </a:bodyPr>
          <a:lstStyle/>
          <a:p>
            <a:r>
              <a:rPr lang="en-US" sz="2400" dirty="0"/>
              <a:t>Creating validation data from Planet imagery</a:t>
            </a:r>
          </a:p>
        </p:txBody>
      </p:sp>
    </p:spTree>
    <p:extLst>
      <p:ext uri="{BB962C8B-B14F-4D97-AF65-F5344CB8AC3E}">
        <p14:creationId xmlns:p14="http://schemas.microsoft.com/office/powerpoint/2010/main" val="24453176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0D648D12-3FD9-445F-A3EC-DA14355EF09A}"/>
              </a:ext>
            </a:extLst>
          </p:cNvPr>
          <p:cNvSpPr/>
          <p:nvPr/>
        </p:nvSpPr>
        <p:spPr>
          <a:xfrm>
            <a:off x="179533" y="287764"/>
            <a:ext cx="11022227" cy="369332"/>
          </a:xfrm>
          <a:prstGeom prst="rect">
            <a:avLst/>
          </a:prstGeom>
        </p:spPr>
        <p:txBody>
          <a:bodyPr wrap="square">
            <a:spAutoFit/>
          </a:bodyPr>
          <a:lstStyle/>
          <a:p>
            <a:r>
              <a:rPr lang="en-US" dirty="0"/>
              <a:t>This week, finished downloading Planet imagery for poly3, 2013 – 2014 and poly5, 2016-2017</a:t>
            </a:r>
          </a:p>
        </p:txBody>
      </p:sp>
    </p:spTree>
    <p:extLst>
      <p:ext uri="{BB962C8B-B14F-4D97-AF65-F5344CB8AC3E}">
        <p14:creationId xmlns:p14="http://schemas.microsoft.com/office/powerpoint/2010/main" val="20801211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ext uri="{D42A27DB-BD31-4B8C-83A1-F6EECF244321}">
                <p14:modId xmlns:p14="http://schemas.microsoft.com/office/powerpoint/2010/main" val="4076224919"/>
              </p:ext>
            </p:extLst>
          </p:nvPr>
        </p:nvGraphicFramePr>
        <p:xfrm>
          <a:off x="0" y="1457960"/>
          <a:ext cx="12192000" cy="561340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2608</TotalTime>
  <Words>2486</Words>
  <Application>Microsoft Office PowerPoint</Application>
  <PresentationFormat>Widescreen</PresentationFormat>
  <Paragraphs>248</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Planet imagery and land cover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58</cp:revision>
  <dcterms:created xsi:type="dcterms:W3CDTF">2019-02-21T00:55:03Z</dcterms:created>
  <dcterms:modified xsi:type="dcterms:W3CDTF">2019-03-05T03:46:33Z</dcterms:modified>
</cp:coreProperties>
</file>

<file path=docProps/thumbnail.jpeg>
</file>